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6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4" r:id="rId6"/>
    <p:sldId id="260" r:id="rId7"/>
    <p:sldId id="267" r:id="rId8"/>
    <p:sldId id="269" r:id="rId9"/>
    <p:sldId id="270" r:id="rId10"/>
    <p:sldId id="266" r:id="rId11"/>
    <p:sldId id="265" r:id="rId12"/>
    <p:sldId id="262" r:id="rId13"/>
    <p:sldId id="263" r:id="rId14"/>
    <p:sldId id="268" r:id="rId15"/>
  </p:sldIdLst>
  <p:sldSz cx="9144000" cy="5143500" type="screen16x9"/>
  <p:notesSz cx="6858000" cy="9144000"/>
  <p:defaultTextStyle>
    <a:defPPr>
      <a:defRPr lang="en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 userDrawn="1">
          <p15:clr>
            <a:srgbClr val="A4A3A4"/>
          </p15:clr>
        </p15:guide>
        <p15:guide id="3" pos="499" userDrawn="1">
          <p15:clr>
            <a:srgbClr val="A4A3A4"/>
          </p15:clr>
        </p15:guide>
        <p15:guide id="4" pos="5261" userDrawn="1">
          <p15:clr>
            <a:srgbClr val="A4A3A4"/>
          </p15:clr>
        </p15:guide>
        <p15:guide id="5" orient="horz" pos="3003" userDrawn="1">
          <p15:clr>
            <a:srgbClr val="A4A3A4"/>
          </p15:clr>
        </p15:guide>
        <p15:guide id="6" orient="horz" pos="25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8876" autoAdjust="0"/>
  </p:normalViewPr>
  <p:slideViewPr>
    <p:cSldViewPr snapToGrid="0">
      <p:cViewPr>
        <p:scale>
          <a:sx n="125" d="100"/>
          <a:sy n="125" d="100"/>
        </p:scale>
        <p:origin x="1194" y="72"/>
      </p:cViewPr>
      <p:guideLst>
        <p:guide orient="horz" pos="1620"/>
        <p:guide pos="2880"/>
        <p:guide pos="499"/>
        <p:guide pos="5261"/>
        <p:guide orient="horz" pos="3003"/>
        <p:guide orient="horz" pos="259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13e927b1dbc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13e927b1dbc_1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Інформація бралась з різних джерел </a:t>
            </a:r>
            <a:br>
              <a:rPr lang="ru" dirty="0"/>
            </a:br>
            <a:r>
              <a:rPr lang="ru" dirty="0"/>
              <a:t>починаючи документаціями закінчуючи тематичними форумами де обговорювались різні питання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/*показать ссылки*/</a:t>
            </a:r>
            <a:br>
              <a:rPr lang="ru" dirty="0"/>
            </a:br>
            <a:br>
              <a:rPr lang="ru" dirty="0"/>
            </a:br>
            <a:r>
              <a:rPr lang="ru" dirty="0"/>
              <a:t>деякі посилання не вдалось знайти але до тих що вказані звертались частіше всього</a:t>
            </a:r>
            <a:br>
              <a:rPr lang="ru" dirty="0"/>
            </a:br>
            <a:br>
              <a:rPr lang="ru" dirty="0"/>
            </a:br>
            <a:r>
              <a:rPr lang="ru" dirty="0"/>
              <a:t>Матеріали лекцій дали базове представлення мережевого програмування та допомогли під час розробки UI </a:t>
            </a: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3e927b1dbc_1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13e927b1dbc_1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136b9ee0169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136b9ee0169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36b9ee0169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36b9ee0169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136b9ee0169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136b9ee0169_1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dirty="0"/>
              <a:t>Після отримання завдання та бесіди з колективом вирішили не ускладнювати планування через невеликий розмір проекту та спланувати все в екселі що за підсумком допомогло подивитися на різницю Оцінного часу та витраченого часу що допоможе в майбутньому визначати скільки часу може займати те чи інше завдання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dirty="0"/>
              <a:t>Устно обговорили</a:t>
            </a:r>
            <a:r>
              <a:rPr lang="en-US" dirty="0"/>
              <a:t> </a:t>
            </a:r>
            <a:r>
              <a:rPr lang="uk-UA" dirty="0"/>
              <a:t>та зафіксували</a:t>
            </a:r>
            <a:r>
              <a:rPr lang="ru" dirty="0"/>
              <a:t> хто чим буде займатися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uk-UA" dirty="0"/>
              <a:t>Основні задачі розділили між членами команди </a:t>
            </a:r>
            <a:br>
              <a:rPr lang="uk-UA" dirty="0"/>
            </a:br>
            <a:r>
              <a:rPr lang="uk-UA" dirty="0"/>
              <a:t>та для деяких задач провели декомпозицію і визначили що на який </a:t>
            </a:r>
            <a:r>
              <a:rPr lang="uk-UA"/>
              <a:t>момент потрібно</a:t>
            </a:r>
            <a:endParaRPr lang="en-US" dirty="0"/>
          </a:p>
          <a:p>
            <a:pPr marL="158750" indent="0">
              <a:buNone/>
            </a:pPr>
            <a:r>
              <a:rPr lang="uk-UA" dirty="0"/>
              <a:t>обговоривши це на зустрічі з </a:t>
            </a:r>
            <a:r>
              <a:rPr lang="uk-UA" dirty="0" err="1"/>
              <a:t>тютором</a:t>
            </a:r>
            <a:r>
              <a:rPr lang="uk-UA" dirty="0"/>
              <a:t> та просто розмовами між членами команди</a:t>
            </a:r>
          </a:p>
        </p:txBody>
      </p:sp>
    </p:spTree>
    <p:extLst>
      <p:ext uri="{BB962C8B-B14F-4D97-AF65-F5344CB8AC3E}">
        <p14:creationId xmlns:p14="http://schemas.microsoft.com/office/powerpoint/2010/main" val="18061469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136b9ee0169_1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136b9ee0169_1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Оскільки під час лекцій у нас було завдання по мережевому програмуванні з використанням бібліотеки boost</a:t>
            </a:r>
            <a:r>
              <a:rPr lang="ru" dirty="0">
                <a:solidFill>
                  <a:schemeClr val="dk1"/>
                </a:solidFill>
              </a:rPr>
              <a:t>.asio</a:t>
            </a:r>
            <a:r>
              <a:rPr lang="ru" dirty="0"/>
              <a:t> та рекомендацією було використання </a:t>
            </a:r>
            <a:r>
              <a:rPr lang="ru" dirty="0">
                <a:solidFill>
                  <a:schemeClr val="dk1"/>
                </a:solidFill>
              </a:rPr>
              <a:t>бібліотеки boost.asio та по тій самій причині для інтерфейсу відображення статистики вибрано бібліотеку qt та мову qml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solidFill>
                  <a:schemeClr val="dk1"/>
                </a:solidFill>
              </a:rPr>
              <a:t>\основаня задача єто прокси по єтому ...\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solidFill>
                  <a:schemeClr val="dk1"/>
                </a:solidFill>
              </a:rPr>
              <a:t>О</a:t>
            </a:r>
            <a:r>
              <a:rPr lang="ru" dirty="0">
                <a:solidFill>
                  <a:schemeClr val="dk1"/>
                </a:solidFill>
              </a:rPr>
              <a:t>ск</a:t>
            </a:r>
            <a:r>
              <a:rPr lang="uk-UA" dirty="0" err="1">
                <a:solidFill>
                  <a:schemeClr val="dk1"/>
                </a:solidFill>
              </a:rPr>
              <a:t>ільки</a:t>
            </a:r>
            <a:r>
              <a:rPr lang="uk-UA" dirty="0">
                <a:solidFill>
                  <a:schemeClr val="dk1"/>
                </a:solidFill>
              </a:rPr>
              <a:t> основним завданням було розробка проксі </a:t>
            </a:r>
            <a:endParaRPr lang="ru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ru" dirty="0">
                <a:solidFill>
                  <a:schemeClr val="dk1"/>
                </a:solidFill>
              </a:rPr>
            </a:br>
            <a:r>
              <a:rPr lang="ru" dirty="0">
                <a:solidFill>
                  <a:schemeClr val="dk1"/>
                </a:solidFill>
              </a:rPr>
              <a:t>По ходу розробки  розглядалися різні бібліотеки для логування  але \внидрение могло существенно затянуть віполнение задачи\ тому вирішили розробити свою реалізацію логування та читання конфігу</a:t>
            </a: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uk-UA" dirty="0"/>
              <a:t>\</a:t>
            </a:r>
            <a:r>
              <a:rPr lang="uk-UA" dirty="0" err="1"/>
              <a:t>Как</a:t>
            </a:r>
            <a:r>
              <a:rPr lang="uk-UA" dirty="0"/>
              <a:t> </a:t>
            </a:r>
            <a:r>
              <a:rPr lang="uk-UA" dirty="0" err="1"/>
              <a:t>работает</a:t>
            </a:r>
            <a:r>
              <a:rPr lang="uk-UA" dirty="0"/>
              <a:t> сервер\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925484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uk-UA" dirty="0"/>
              <a:t>Інтерфейс був створений за допомогою </a:t>
            </a:r>
            <a:r>
              <a:rPr lang="en-US" dirty="0"/>
              <a:t>qt </a:t>
            </a:r>
            <a:r>
              <a:rPr lang="uk-UA" dirty="0"/>
              <a:t>та </a:t>
            </a:r>
            <a:r>
              <a:rPr lang="en-US" dirty="0" err="1"/>
              <a:t>qml</a:t>
            </a:r>
            <a:r>
              <a:rPr lang="uk-UA" dirty="0"/>
              <a:t> </a:t>
            </a:r>
            <a:br>
              <a:rPr lang="uk-UA" dirty="0"/>
            </a:br>
            <a:r>
              <a:rPr lang="uk-UA" dirty="0"/>
              <a:t>вигляд інтерфейсу вибраний на основі перегляду інших програм для перегляду файлів </a:t>
            </a:r>
            <a:r>
              <a:rPr lang="en-US" dirty="0"/>
              <a:t>.</a:t>
            </a:r>
            <a:r>
              <a:rPr lang="en-US" dirty="0" err="1"/>
              <a:t>db</a:t>
            </a:r>
            <a:endParaRPr lang="uk-UA" dirty="0"/>
          </a:p>
          <a:p>
            <a:endParaRPr lang="uk-UA" dirty="0"/>
          </a:p>
          <a:p>
            <a:pPr marL="158750" indent="0">
              <a:buNone/>
            </a:pPr>
            <a:r>
              <a:rPr lang="uk-UA" dirty="0"/>
              <a:t>Була додана фільтрація даних статистики для біль зручного користування інтерфейсом та зручнішого перегляду даних</a:t>
            </a:r>
          </a:p>
          <a:p>
            <a:pPr marL="158750" indent="0">
              <a:buNone/>
            </a:pPr>
            <a:endParaRPr lang="uk-UA" dirty="0"/>
          </a:p>
          <a:p>
            <a:pPr marL="158750" indent="0">
              <a:buNone/>
            </a:pPr>
            <a:r>
              <a:rPr lang="uk-UA" dirty="0"/>
              <a:t>Спочатку статистику ми реалізували в </a:t>
            </a:r>
            <a:r>
              <a:rPr lang="en-US" dirty="0"/>
              <a:t>csv </a:t>
            </a:r>
            <a:r>
              <a:rPr lang="uk-UA" dirty="0"/>
              <a:t>форматі але пізніше ми замінили статистику в текстовому форматі на статистику в базі даних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634545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100" dirty="0">
                <a:solidFill>
                  <a:srgbClr val="595959"/>
                </a:solidFill>
              </a:rPr>
              <a:t>(реализовано но непротестировано)*IPV6* </a:t>
            </a:r>
            <a:r>
              <a:rPr lang="uk-UA" sz="1100" dirty="0">
                <a:solidFill>
                  <a:srgbClr val="595959"/>
                </a:solidFill>
              </a:rPr>
              <a:t> тестування </a:t>
            </a:r>
            <a:r>
              <a:rPr lang="en-US" sz="1100" dirty="0">
                <a:solidFill>
                  <a:srgbClr val="595959"/>
                </a:solidFill>
              </a:rPr>
              <a:t>(</a:t>
            </a:r>
            <a:r>
              <a:rPr lang="uk-UA" sz="1100" dirty="0">
                <a:solidFill>
                  <a:srgbClr val="595959"/>
                </a:solidFill>
              </a:rPr>
              <a:t>настройка тест оточення</a:t>
            </a:r>
            <a:r>
              <a:rPr lang="en-US" sz="1100" dirty="0">
                <a:solidFill>
                  <a:srgbClr val="595959"/>
                </a:solidFill>
              </a:rPr>
              <a:t>)</a:t>
            </a:r>
            <a:r>
              <a:rPr lang="uk-UA" sz="1100" dirty="0">
                <a:solidFill>
                  <a:srgbClr val="595959"/>
                </a:solidFill>
              </a:rPr>
              <a:t>зайняло б дуже багато часу а робота через загальний інтернет з протоколом </a:t>
            </a:r>
            <a:r>
              <a:rPr lang="en-US" sz="1100" dirty="0">
                <a:solidFill>
                  <a:srgbClr val="595959"/>
                </a:solidFill>
              </a:rPr>
              <a:t>ipv6</a:t>
            </a:r>
            <a:r>
              <a:rPr lang="uk-UA" sz="1100" dirty="0">
                <a:solidFill>
                  <a:srgbClr val="595959"/>
                </a:solidFill>
              </a:rPr>
              <a:t> не підтримується провайдером 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ru" sz="1100" dirty="0">
              <a:solidFill>
                <a:srgbClr val="595959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100" dirty="0">
                <a:solidFill>
                  <a:srgbClr val="595959"/>
                </a:solidFill>
              </a:rPr>
              <a:t>BIND, UDP з’єднання відсутність публічного </a:t>
            </a:r>
            <a:r>
              <a:rPr lang="en-US" sz="1100" dirty="0" err="1">
                <a:solidFill>
                  <a:srgbClr val="595959"/>
                </a:solidFill>
              </a:rPr>
              <a:t>ip</a:t>
            </a:r>
            <a:r>
              <a:rPr lang="en-US" sz="1100" dirty="0">
                <a:solidFill>
                  <a:srgbClr val="595959"/>
                </a:solidFill>
              </a:rPr>
              <a:t> </a:t>
            </a:r>
            <a:r>
              <a:rPr lang="uk-UA" sz="1100" dirty="0">
                <a:solidFill>
                  <a:srgbClr val="595959"/>
                </a:solidFill>
              </a:rPr>
              <a:t>та достатнього часу для налаштування тестового оточення</a:t>
            </a:r>
            <a:br>
              <a:rPr lang="ru" sz="1100" dirty="0">
                <a:solidFill>
                  <a:srgbClr val="595959"/>
                </a:solidFill>
              </a:rPr>
            </a:br>
            <a:br>
              <a:rPr lang="ru" sz="1100" dirty="0">
                <a:solidFill>
                  <a:srgbClr val="595959"/>
                </a:solidFill>
              </a:rPr>
            </a:br>
            <a:endParaRPr lang="ru" sz="1100" dirty="0">
              <a:solidFill>
                <a:srgbClr val="595959"/>
              </a:solidFill>
            </a:endParaRPr>
          </a:p>
          <a:p>
            <a:pPr marL="158750" indent="0">
              <a:buNone/>
            </a:pPr>
            <a:endParaRPr lang="uk-UA" dirty="0"/>
          </a:p>
          <a:p>
            <a:r>
              <a:rPr lang="uk-UA" dirty="0"/>
              <a:t>Спочатку можна зробити інтерфейс для зміни параметрів </a:t>
            </a:r>
            <a:r>
              <a:rPr lang="uk-UA" dirty="0" err="1"/>
              <a:t>конфігу</a:t>
            </a:r>
            <a:r>
              <a:rPr lang="uk-UA" dirty="0"/>
              <a:t> щоб користувач міг бачити які параметри він може змінити</a:t>
            </a:r>
          </a:p>
          <a:p>
            <a:r>
              <a:rPr lang="uk-UA" dirty="0"/>
              <a:t>А також зробити інтерфейс для запуску/перезапуску серверу оскільки більшості користувачам буде простіше взаємодіяти з сервером через інтерфейс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10970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F97B3-26D8-A24A-A58A-C46888F697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ru-RU"/>
              <a:t>Образец заголовка</a:t>
            </a:r>
            <a:endParaRPr lang="en-U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719E3A-2315-114B-B7B9-241715F1D6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ru-RU"/>
              <a:t>Образец подзаголовка</a:t>
            </a:r>
            <a:endParaRPr lang="en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E2F2BA-2E10-8D4E-BBE4-929342F5F8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6004E-552A-4243-881A-989A0596EA51}" type="datetimeFigureOut">
              <a:rPr lang="ru-RU" smtClean="0"/>
              <a:t>28.07.2022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F928C8-5348-D74C-A2DC-BDF90BE86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62B3DA-5496-A343-84CD-6B69A1E15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C2BE89E-5431-8442-BD35-ABF5E7B174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131275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B7D27A-4466-B945-B942-2D3555F17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AD32045-5D8E-E046-AF3A-E4B99E9942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E86F7B-86F4-1E45-A19A-5CFBFEB187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6004E-552A-4243-881A-989A0596EA51}" type="datetimeFigureOut">
              <a:rPr lang="ru-RU" smtClean="0"/>
              <a:t>28.07.2022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DD1096-27F2-4A4E-A33B-64353690A4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A6DE58-BFD7-D24D-B56F-06C908FFC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1058129962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52C6AEF-BE3D-034C-9C25-3F4E73BC35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9C8294C-8D69-D947-A601-F3064A03BB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E96F90-8452-E846-A432-A3E750477C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6004E-552A-4243-881A-989A0596EA51}" type="datetimeFigureOut">
              <a:rPr lang="ru-RU" smtClean="0"/>
              <a:t>28.07.2022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912B38-0283-754F-8067-CF951CC040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096C46-EC39-424F-9427-72ED7C016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1381441379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075159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027222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887467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799392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A2376-D91C-8F42-8B44-F96A774DC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FC844A-D821-2642-8E5F-4A8DDE18D9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8047EE-A686-554E-8DB0-C95C365988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6004E-552A-4243-881A-989A0596EA51}" type="datetimeFigureOut">
              <a:rPr lang="ru-RU" smtClean="0"/>
              <a:t>28.07.2022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764A44-7B43-1E4D-8AE1-7C095107E7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9AEFC8-4E9F-424E-893F-58F32DC03B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412913748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DE18B-878A-6845-8900-C13CE8C6AD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ru-RU"/>
              <a:t>Образец заголовка</a:t>
            </a:r>
            <a:endParaRPr lang="en-U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8878AB-E4F8-924E-952A-0D4DD7DB37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940145-C87F-C74E-91E9-DF864DC454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6004E-552A-4243-881A-989A0596EA51}" type="datetimeFigureOut">
              <a:rPr lang="ru-RU" smtClean="0"/>
              <a:t>28.07.2022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1C77A6-72B9-4D46-8435-2C083892A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E7316C-E4B3-8546-9620-7456F9E5A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2423801460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BE5D09-1FCA-EB48-9DF6-8FFC0AB23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847025-B57B-2645-8EA6-D7F1F10770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BA2D03-21E2-394C-8F28-47AA39C7DD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4FCC88-3784-EB43-95C8-C2D11DEF3C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6004E-552A-4243-881A-989A0596EA51}" type="datetimeFigureOut">
              <a:rPr lang="ru-RU" smtClean="0"/>
              <a:t>28.07.2022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A6E2F4-0D58-3A4A-9BD2-D70C8EE3F0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6C00BF-9160-1548-973F-D02CC6C64C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4004440877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AF6E76-63EE-9A4C-958C-B016BA1BD8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8C6B79-C1B4-3440-8A3E-FAA90FE98A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72140A-8B2C-9D4C-AC57-7F5BB6E2DF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6BCA5FB-D8BA-DD4A-BF55-7CFA26B48C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538CD66-7F60-2A4A-BE2F-D5000429AD0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DB1AFAA-0420-C14D-9240-73725CA331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6004E-552A-4243-881A-989A0596EA51}" type="datetimeFigureOut">
              <a:rPr lang="ru-RU" smtClean="0"/>
              <a:t>28.07.2022</a:t>
            </a:fld>
            <a:endParaRPr lang="ru-R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B68D363-8484-9449-A4DB-1FAD6F686F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C08F0F8-F7CF-7447-A64A-A967F1F94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514379127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CBD19-13E2-6742-9098-07F9FFC0E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AD0FD6B-C6D6-C142-A275-62999C45E2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6004E-552A-4243-881A-989A0596EA51}" type="datetimeFigureOut">
              <a:rPr lang="ru-RU" smtClean="0"/>
              <a:t>28.07.2022</a:t>
            </a:fld>
            <a:endParaRPr lang="ru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164ACD-0D1A-1A49-9A71-2F22B73131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394343-578E-7042-AD08-809E17C96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1200664038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1A1701D-2DB2-9743-BA31-44F374971F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6004E-552A-4243-881A-989A0596EA51}" type="datetimeFigureOut">
              <a:rPr lang="ru-RU" smtClean="0"/>
              <a:t>28.07.2022</a:t>
            </a:fld>
            <a:endParaRPr lang="ru-R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38E72FE-0FBD-8B4E-B61B-5F9EB2A232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5D7D89-1C52-B84F-93EC-3DC3D3423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1065453843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D5E14-591E-B542-899C-5FF79F8E4A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ru-RU"/>
              <a:t>Образец заголовка</a:t>
            </a:r>
            <a:endParaRPr lang="en-U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E0D4BE-551C-A246-AD22-4366FBAB2A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A2ACB6-EE7A-584E-BE0A-B935A05CA9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FA3A51-3C8F-9047-9D5E-CBCC613FE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6004E-552A-4243-881A-989A0596EA51}" type="datetimeFigureOut">
              <a:rPr lang="ru-RU" smtClean="0"/>
              <a:t>28.07.2022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BB4B68-3D57-A343-BDA9-71CC4CFD82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2F7038-8218-CC43-A05C-4107345E9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1087647617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B4E823-C3FD-DE41-9684-314CE492E3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ru-RU"/>
              <a:t>Образец заголовка</a:t>
            </a:r>
            <a:endParaRPr lang="en-U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8F5E269-5C58-3A46-A4E5-980891F45FF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ru-RU"/>
              <a:t>Вставка рисунка</a:t>
            </a:r>
            <a:endParaRPr lang="en-U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192364-3194-154C-996E-3499A20608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B4B209-9AC9-A149-A1AB-8D2F7C9449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6004E-552A-4243-881A-989A0596EA51}" type="datetimeFigureOut">
              <a:rPr lang="ru-RU" smtClean="0"/>
              <a:t>28.07.2022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5C6E87-24F5-BD47-B81B-7207411D49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644DA4-9B04-8746-96C0-ABA6359FD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3783464047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315E9CF-2855-5240-91F0-07975855E9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E52E33-BFAC-3C49-9040-C3F8F61072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3739D2-64B7-E44A-8D06-59021EF82B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16004E-552A-4243-881A-989A0596EA51}" type="datetimeFigureOut">
              <a:rPr lang="ru-RU" smtClean="0"/>
              <a:t>28.07.2022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78A25D-8876-9F4C-B753-D2A730639A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558917-9A14-8842-94C4-B6BF31C013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0AA6011-C126-7E48-8595-22EB6D68CF66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396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  <p:sldLayoutId id="2147483689" r:id="rId13"/>
    <p:sldLayoutId id="2147483690" r:id="rId14"/>
    <p:sldLayoutId id="2147483691" r:id="rId15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A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" TargetMode="External"/><Relationship Id="rId3" Type="http://schemas.openxmlformats.org/officeDocument/2006/relationships/hyperlink" Target="https://datatracker.ietf.org/" TargetMode="External"/><Relationship Id="rId7" Type="http://schemas.openxmlformats.org/officeDocument/2006/relationships/hyperlink" Target="https://stackoverflow.com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en.cppreference.com/w/" TargetMode="External"/><Relationship Id="rId5" Type="http://schemas.openxmlformats.org/officeDocument/2006/relationships/hyperlink" Target="https://habr.com/ru/company/otus/blog/549814/" TargetMode="External"/><Relationship Id="rId4" Type="http://schemas.openxmlformats.org/officeDocument/2006/relationships/hyperlink" Target="https://www.geeksforgeeks.org/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792163" y="3247998"/>
            <a:ext cx="4793141" cy="1895502"/>
          </a:xfrm>
          <a:prstGeom prst="rect">
            <a:avLst/>
          </a:prstGeom>
          <a:ln w="57150">
            <a:noFill/>
            <a:round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400" b="1" dirty="0">
                <a:latin typeface="Montserrat ExtraBold" pitchFamily="2" charset="-52"/>
              </a:rPr>
              <a:t>Корпоративний SOCKS5 Proxy</a:t>
            </a:r>
            <a:endParaRPr sz="4400" b="1" dirty="0">
              <a:latin typeface="Montserrat ExtraBold" pitchFamily="2" charset="-5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4596AA2-3E84-4D9C-B650-0A193CCAC8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5900" y="403226"/>
            <a:ext cx="5710703" cy="937894"/>
          </a:xfrm>
        </p:spPr>
        <p:txBody>
          <a:bodyPr>
            <a:noAutofit/>
          </a:bodyPr>
          <a:lstStyle/>
          <a:p>
            <a:pPr algn="ctr"/>
            <a:r>
              <a:rPr lang="uk-UA" sz="2800" b="1" dirty="0">
                <a:latin typeface="Montserrat SemiBold" pitchFamily="2" charset="-52"/>
              </a:rPr>
              <a:t>Демонстрація </a:t>
            </a:r>
            <a:r>
              <a:rPr lang="en-US" sz="2800" b="1" dirty="0">
                <a:latin typeface="Montserrat SemiBold" pitchFamily="2" charset="-52"/>
              </a:rPr>
              <a:t>UI </a:t>
            </a:r>
            <a:r>
              <a:rPr lang="uk-UA" sz="2800" b="1" dirty="0">
                <a:latin typeface="Montserrat SemiBold" pitchFamily="2" charset="-52"/>
              </a:rPr>
              <a:t>інтерфейсу для перегляду бази </a:t>
            </a:r>
            <a:r>
              <a:rPr lang="uk-UA" sz="2800" b="1" dirty="0" err="1">
                <a:latin typeface="Montserrat SemiBold" pitchFamily="2" charset="-52"/>
              </a:rPr>
              <a:t>данних</a:t>
            </a:r>
            <a:endParaRPr lang="ru-RU" sz="2800" b="1" dirty="0">
              <a:latin typeface="Montserrat SemiBold" pitchFamily="2" charset="-52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CA6F6B9-1A01-4AF9-A5BC-3265FC6F68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976" y="1823464"/>
            <a:ext cx="3599124" cy="2272196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28DC86C-0924-4CAB-B287-58FFE71A320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/>
          <a:stretch/>
        </p:blipFill>
        <p:spPr>
          <a:xfrm>
            <a:off x="4750118" y="1823464"/>
            <a:ext cx="3601720" cy="2272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471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1590496-5469-4BB9-A26D-8CD6C6D4BE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4088" y="411163"/>
            <a:ext cx="6695824" cy="966787"/>
          </a:xfrm>
        </p:spPr>
        <p:txBody>
          <a:bodyPr>
            <a:noAutofit/>
          </a:bodyPr>
          <a:lstStyle/>
          <a:p>
            <a:pPr algn="ctr"/>
            <a:r>
              <a:rPr lang="uk-UA" sz="3200" b="1" kern="1200" dirty="0">
                <a:solidFill>
                  <a:srgbClr val="000000"/>
                </a:solidFill>
                <a:effectLst/>
                <a:latin typeface="Montserrat SemiBold" pitchFamily="2" charset="-52"/>
                <a:ea typeface="+mn-ea"/>
                <a:cs typeface="+mn-cs"/>
              </a:rPr>
              <a:t>Недоліки та можливості для розширення</a:t>
            </a:r>
            <a:r>
              <a:rPr lang="ru-RU" sz="3200" b="1" kern="1200" dirty="0">
                <a:solidFill>
                  <a:srgbClr val="000000"/>
                </a:solidFill>
                <a:effectLst/>
                <a:latin typeface="Montserrat SemiBold" pitchFamily="2" charset="-52"/>
                <a:ea typeface="+mn-ea"/>
                <a:cs typeface="+mn-cs"/>
              </a:rPr>
              <a:t> </a:t>
            </a:r>
            <a:r>
              <a:rPr lang="uk-UA" sz="3200" b="1" kern="1200" dirty="0">
                <a:solidFill>
                  <a:srgbClr val="000000"/>
                </a:solidFill>
                <a:effectLst/>
                <a:latin typeface="Montserrat SemiBold" pitchFamily="2" charset="-52"/>
                <a:ea typeface="+mn-ea"/>
                <a:cs typeface="+mn-cs"/>
              </a:rPr>
              <a:t>функціоналу</a:t>
            </a:r>
            <a:endParaRPr lang="ru-RU" sz="3200" dirty="0">
              <a:latin typeface="Montserrat SemiBold" pitchFamily="2" charset="-52"/>
            </a:endParaRP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2A02676-B53C-4CD0-9EDE-B82B478548B4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792162" y="2028915"/>
            <a:ext cx="7559675" cy="2564875"/>
          </a:xfrm>
        </p:spPr>
        <p:txBody>
          <a:bodyPr>
            <a:normAutofit/>
          </a:bodyPr>
          <a:lstStyle/>
          <a:p>
            <a:r>
              <a:rPr lang="uk-UA" sz="2000" dirty="0">
                <a:latin typeface="Montserrat Medium" pitchFamily="2" charset="-52"/>
              </a:rPr>
              <a:t>Підтримка </a:t>
            </a:r>
            <a:r>
              <a:rPr lang="en-US" sz="2000" dirty="0">
                <a:latin typeface="Montserrat Medium" pitchFamily="2" charset="-52"/>
              </a:rPr>
              <a:t>IPV6</a:t>
            </a:r>
          </a:p>
          <a:p>
            <a:r>
              <a:rPr lang="en-US" sz="2000" dirty="0">
                <a:latin typeface="Montserrat Medium" pitchFamily="2" charset="-52"/>
              </a:rPr>
              <a:t>BIND </a:t>
            </a:r>
            <a:r>
              <a:rPr lang="uk-UA" sz="2000" dirty="0">
                <a:latin typeface="Montserrat Medium" pitchFamily="2" charset="-52"/>
              </a:rPr>
              <a:t>та </a:t>
            </a:r>
            <a:r>
              <a:rPr lang="en-US" sz="2000" dirty="0">
                <a:latin typeface="Montserrat Medium" pitchFamily="2" charset="-52"/>
              </a:rPr>
              <a:t>UDP </a:t>
            </a:r>
            <a:r>
              <a:rPr lang="uk-UA" sz="2000" dirty="0">
                <a:latin typeface="Montserrat Medium" pitchFamily="2" charset="-52"/>
              </a:rPr>
              <a:t>з’єднання</a:t>
            </a:r>
          </a:p>
          <a:p>
            <a:r>
              <a:rPr lang="uk-UA" sz="2000" dirty="0">
                <a:latin typeface="Montserrat Medium" pitchFamily="2" charset="-52"/>
              </a:rPr>
              <a:t>Зміна </a:t>
            </a:r>
            <a:r>
              <a:rPr lang="uk-UA" sz="2000" dirty="0" err="1">
                <a:latin typeface="Montserrat Medium" pitchFamily="2" charset="-52"/>
              </a:rPr>
              <a:t>конфігу</a:t>
            </a:r>
            <a:r>
              <a:rPr lang="uk-UA" sz="2000" dirty="0">
                <a:latin typeface="Montserrat Medium" pitchFamily="2" charset="-52"/>
              </a:rPr>
              <a:t> за допомогою інтерфейсу </a:t>
            </a:r>
          </a:p>
          <a:p>
            <a:r>
              <a:rPr lang="uk-UA" sz="2000" dirty="0">
                <a:latin typeface="Montserrat Medium" pitchFamily="2" charset="-52"/>
              </a:rPr>
              <a:t>Перезапуск сервера через інтерфейс</a:t>
            </a:r>
          </a:p>
        </p:txBody>
      </p:sp>
    </p:spTree>
    <p:extLst>
      <p:ext uri="{BB962C8B-B14F-4D97-AF65-F5344CB8AC3E}">
        <p14:creationId xmlns:p14="http://schemas.microsoft.com/office/powerpoint/2010/main" val="35503983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9"/>
          <p:cNvSpPr txBox="1">
            <a:spLocks noGrp="1"/>
          </p:cNvSpPr>
          <p:nvPr>
            <p:ph type="body" idx="1"/>
          </p:nvPr>
        </p:nvSpPr>
        <p:spPr>
          <a:xfrm>
            <a:off x="3275762" y="1205805"/>
            <a:ext cx="2592475" cy="3602803"/>
          </a:xfrm>
          <a:prstGeom prst="rect">
            <a:avLst/>
          </a:prstGeom>
        </p:spPr>
        <p:txBody>
          <a:bodyPr spcFirstLastPara="1" wrap="square" lIns="91425" tIns="91425" rIns="91425" bIns="91425" numCol="1" spcCol="360000" anchor="t" anchorCtr="0">
            <a:normAutofit/>
          </a:bodyPr>
          <a:lstStyle/>
          <a:p>
            <a:pPr marL="0" lvl="0" indent="0" rtl="0">
              <a:spcBef>
                <a:spcPts val="500"/>
              </a:spcBef>
              <a:spcAft>
                <a:spcPts val="500"/>
              </a:spcAft>
              <a:buNone/>
            </a:pPr>
            <a:r>
              <a:rPr lang="ru" sz="1100" u="sng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Medium" pitchFamily="2" charset="-52"/>
                <a:hlinkClick r:id="rId3"/>
              </a:rPr>
              <a:t>https://datatracker.ietf.org</a:t>
            </a:r>
            <a:endParaRPr lang="en-US" sz="1100" u="sng" dirty="0">
              <a:solidFill>
                <a:schemeClr val="tx1">
                  <a:lumMod val="85000"/>
                  <a:lumOff val="15000"/>
                </a:schemeClr>
              </a:solidFill>
              <a:latin typeface="Montserrat Medium" pitchFamily="2" charset="-52"/>
            </a:endParaRPr>
          </a:p>
          <a:p>
            <a:pPr marL="0" lvl="0" indent="0" rtl="0">
              <a:spcBef>
                <a:spcPts val="500"/>
              </a:spcBef>
              <a:spcAft>
                <a:spcPts val="500"/>
              </a:spcAft>
              <a:buNone/>
            </a:pPr>
            <a:r>
              <a:rPr lang="ru" sz="1100" u="sng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Medium" pitchFamily="2" charset="-52"/>
              </a:rPr>
              <a:t>https://www.giac.org</a:t>
            </a:r>
            <a:endParaRPr lang="en-US" sz="1100" u="sng" dirty="0">
              <a:solidFill>
                <a:schemeClr val="tx1">
                  <a:lumMod val="85000"/>
                  <a:lumOff val="15000"/>
                </a:schemeClr>
              </a:solidFill>
              <a:latin typeface="Montserrat Medium" pitchFamily="2" charset="-52"/>
            </a:endParaRPr>
          </a:p>
          <a:p>
            <a:pPr marL="0" lvl="0" indent="0" rtl="0">
              <a:spcBef>
                <a:spcPts val="500"/>
              </a:spcBef>
              <a:spcAft>
                <a:spcPts val="500"/>
              </a:spcAft>
              <a:buNone/>
            </a:pPr>
            <a:r>
              <a:rPr lang="ru" sz="1100" u="sng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Medium" pitchFamily="2" charset="-52"/>
                <a:hlinkClick r:id="rId4"/>
              </a:rPr>
              <a:t>https://www.geeksforgeeks.org</a:t>
            </a:r>
            <a:endParaRPr lang="ru" sz="1100" u="sng" dirty="0">
              <a:solidFill>
                <a:schemeClr val="tx1">
                  <a:lumMod val="85000"/>
                  <a:lumOff val="15000"/>
                </a:schemeClr>
              </a:solidFill>
              <a:latin typeface="Montserrat Medium" pitchFamily="2" charset="-52"/>
            </a:endParaRPr>
          </a:p>
          <a:p>
            <a:pPr marL="0" lvl="0" indent="0" rtl="0">
              <a:spcBef>
                <a:spcPts val="500"/>
              </a:spcBef>
              <a:spcAft>
                <a:spcPts val="500"/>
              </a:spcAft>
              <a:buNone/>
            </a:pPr>
            <a:r>
              <a:rPr lang="ru" sz="1100" u="sng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Medium" pitchFamily="2" charset="-52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https://habr.com</a:t>
            </a:r>
            <a:endParaRPr sz="1100" u="sng" dirty="0">
              <a:solidFill>
                <a:schemeClr val="tx1">
                  <a:lumMod val="85000"/>
                  <a:lumOff val="15000"/>
                </a:schemeClr>
              </a:solidFill>
              <a:latin typeface="Montserrat Medium" pitchFamily="2" charset="-52"/>
            </a:endParaRPr>
          </a:p>
          <a:p>
            <a:pPr marL="0" lvl="0" indent="0" rtl="0">
              <a:spcBef>
                <a:spcPts val="500"/>
              </a:spcBef>
              <a:spcAft>
                <a:spcPts val="500"/>
              </a:spcAft>
              <a:buNone/>
            </a:pPr>
            <a:r>
              <a:rPr lang="ru" sz="1100" u="sng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Medium" pitchFamily="2" charset="-52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https://en.cppreference.com/w/</a:t>
            </a:r>
            <a:endParaRPr sz="1100" u="sng" dirty="0">
              <a:solidFill>
                <a:schemeClr val="tx1">
                  <a:lumMod val="85000"/>
                  <a:lumOff val="15000"/>
                </a:schemeClr>
              </a:solidFill>
              <a:latin typeface="Montserrat Medium" pitchFamily="2" charset="-52"/>
            </a:endParaRPr>
          </a:p>
          <a:p>
            <a:pPr marL="0" lvl="0" indent="0" rtl="0">
              <a:spcBef>
                <a:spcPts val="500"/>
              </a:spcBef>
              <a:spcAft>
                <a:spcPts val="500"/>
              </a:spcAft>
              <a:buNone/>
            </a:pPr>
            <a:r>
              <a:rPr lang="ru" sz="1100" u="sng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Medium" pitchFamily="2" charset="-52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https://stackoverflow.com</a:t>
            </a:r>
            <a:endParaRPr lang="ru" sz="1100" u="sng" dirty="0">
              <a:solidFill>
                <a:schemeClr val="tx1">
                  <a:lumMod val="85000"/>
                  <a:lumOff val="15000"/>
                </a:schemeClr>
              </a:solidFill>
              <a:latin typeface="Montserrat Medium" pitchFamily="2" charset="-52"/>
            </a:endParaRPr>
          </a:p>
          <a:p>
            <a:pPr marL="0" lvl="0" indent="0" rtl="0">
              <a:spcBef>
                <a:spcPts val="500"/>
              </a:spcBef>
              <a:spcAft>
                <a:spcPts val="500"/>
              </a:spcAft>
              <a:buNone/>
            </a:pPr>
            <a:r>
              <a:rPr lang="ru" sz="1100" u="sng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Medium" pitchFamily="2" charset="-52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</a:t>
            </a:r>
            <a:endParaRPr lang="ru" sz="1100" u="sng" dirty="0">
              <a:solidFill>
                <a:schemeClr val="tx1">
                  <a:lumMod val="85000"/>
                  <a:lumOff val="15000"/>
                </a:schemeClr>
              </a:solidFill>
              <a:latin typeface="Montserrat Medium" pitchFamily="2" charset="-52"/>
            </a:endParaRPr>
          </a:p>
          <a:p>
            <a:pPr marL="0" lvl="0" indent="0" rtl="0">
              <a:spcBef>
                <a:spcPts val="500"/>
              </a:spcBef>
              <a:spcAft>
                <a:spcPts val="500"/>
              </a:spcAft>
              <a:buNone/>
            </a:pPr>
            <a:r>
              <a:rPr lang="en-US" sz="1100" u="sng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Medium" pitchFamily="2" charset="-52"/>
              </a:rPr>
              <a:t>https://www.openssh.com</a:t>
            </a:r>
            <a:endParaRPr lang="ru-RU" sz="1100" u="sng" dirty="0">
              <a:solidFill>
                <a:schemeClr val="tx1">
                  <a:lumMod val="85000"/>
                  <a:lumOff val="15000"/>
                </a:schemeClr>
              </a:solidFill>
              <a:latin typeface="Montserrat Medium" pitchFamily="2" charset="-52"/>
            </a:endParaRPr>
          </a:p>
          <a:p>
            <a:pPr marL="0" lvl="0" indent="0">
              <a:spcBef>
                <a:spcPts val="500"/>
              </a:spcBef>
              <a:spcAft>
                <a:spcPts val="500"/>
              </a:spcAft>
              <a:buNone/>
            </a:pPr>
            <a:r>
              <a:rPr lang="en-US" sz="1100" u="sng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Medium" pitchFamily="2" charset="-52"/>
              </a:rPr>
              <a:t>https://www.apriorit.com</a:t>
            </a:r>
            <a:endParaRPr lang="ru-RU" sz="1100" u="sng" dirty="0">
              <a:solidFill>
                <a:schemeClr val="tx1">
                  <a:lumMod val="85000"/>
                  <a:lumOff val="15000"/>
                </a:schemeClr>
              </a:solidFill>
              <a:latin typeface="Montserrat Medium" pitchFamily="2" charset="-5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F96F67-17F9-45B1-B131-46CB5F9AE58C}"/>
              </a:ext>
            </a:extLst>
          </p:cNvPr>
          <p:cNvSpPr txBox="1"/>
          <p:nvPr/>
        </p:nvSpPr>
        <p:spPr>
          <a:xfrm>
            <a:off x="2400744" y="411163"/>
            <a:ext cx="434251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3200" b="1" dirty="0">
                <a:latin typeface="Montserrat SemiBold" pitchFamily="2" charset="-52"/>
              </a:rPr>
              <a:t>Джерела: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6AD8ACA-2321-42C0-8B8F-0B071AD09214}"/>
              </a:ext>
            </a:extLst>
          </p:cNvPr>
          <p:cNvSpPr txBox="1"/>
          <p:nvPr/>
        </p:nvSpPr>
        <p:spPr>
          <a:xfrm>
            <a:off x="1863725" y="1156384"/>
            <a:ext cx="54165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3600" dirty="0">
                <a:latin typeface="Montserrat ExtraBold" pitchFamily="2" charset="-52"/>
              </a:rPr>
              <a:t>Дякуємо за увагу!</a:t>
            </a:r>
            <a:endParaRPr lang="ru-RU" sz="3600" dirty="0">
              <a:latin typeface="Montserrat ExtraBold" pitchFamily="2" charset="-5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EE41FB7-A7FC-4006-9586-A41A7F0A9A91}"/>
              </a:ext>
            </a:extLst>
          </p:cNvPr>
          <p:cNvSpPr txBox="1"/>
          <p:nvPr/>
        </p:nvSpPr>
        <p:spPr>
          <a:xfrm>
            <a:off x="792164" y="2457450"/>
            <a:ext cx="75596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000" dirty="0">
                <a:latin typeface="Montserrat Medium" pitchFamily="2" charset="-52"/>
              </a:rPr>
              <a:t>Далі подивимось на роботу самої програми</a:t>
            </a:r>
            <a:endParaRPr lang="ru-RU" sz="2000" dirty="0">
              <a:latin typeface="Montserrat Medium" pitchFamily="2" charset="-52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2EC10B2-DC10-45E2-807B-EBA44F8F8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uk-UA" sz="4800" dirty="0">
                <a:latin typeface="Montserrat ExtraBold" pitchFamily="2" charset="-52"/>
              </a:rPr>
              <a:t>Питання та відповіді</a:t>
            </a:r>
            <a:endParaRPr lang="ru-RU" sz="4800" dirty="0">
              <a:latin typeface="Montserrat ExtraBold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35981445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>
            <a:spLocks noGrp="1"/>
          </p:cNvSpPr>
          <p:nvPr>
            <p:ph type="title"/>
          </p:nvPr>
        </p:nvSpPr>
        <p:spPr>
          <a:xfrm>
            <a:off x="792162" y="526350"/>
            <a:ext cx="7559675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 b="1" dirty="0">
                <a:latin typeface="Montserrat Medium" pitchFamily="2" charset="-52"/>
              </a:rPr>
              <a:t>Тютор: </a:t>
            </a:r>
            <a:endParaRPr sz="2800" b="1" dirty="0">
              <a:latin typeface="Montserrat Medium" pitchFamily="2" charset="-52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800" dirty="0">
                <a:latin typeface="Montserrat Medium" pitchFamily="2" charset="-52"/>
              </a:rPr>
              <a:t>Л</a:t>
            </a:r>
            <a:r>
              <a:rPr lang="uk-UA" sz="2800" dirty="0">
                <a:latin typeface="Montserrat Medium" pitchFamily="2" charset="-52"/>
              </a:rPr>
              <a:t>а</a:t>
            </a:r>
            <a:r>
              <a:rPr lang="ru" sz="2800" dirty="0">
                <a:latin typeface="Montserrat Medium" pitchFamily="2" charset="-52"/>
              </a:rPr>
              <a:t>шко Дмитро</a:t>
            </a:r>
            <a:br>
              <a:rPr lang="ru" sz="2800" dirty="0">
                <a:latin typeface="Montserrat Medium" pitchFamily="2" charset="-52"/>
              </a:rPr>
            </a:br>
            <a:endParaRPr sz="2800" dirty="0">
              <a:latin typeface="Montserrat Medium" pitchFamily="2" charset="-52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 b="1" dirty="0">
                <a:latin typeface="Montserrat Medium" pitchFamily="2" charset="-52"/>
              </a:rPr>
              <a:t>Розробники:</a:t>
            </a:r>
            <a:endParaRPr lang="ru-RU" sz="2800" b="1" dirty="0">
              <a:latin typeface="Montserrat Medium" pitchFamily="2" charset="-52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 err="1">
                <a:latin typeface="Montserrat Medium" pitchFamily="2" charset="-52"/>
              </a:rPr>
              <a:t>Клепацький</a:t>
            </a:r>
            <a:r>
              <a:rPr lang="ru-RU" sz="2800" dirty="0">
                <a:latin typeface="Montserrat Medium" pitchFamily="2" charset="-52"/>
              </a:rPr>
              <a:t> Олег</a:t>
            </a: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 dirty="0">
                <a:latin typeface="Montserrat Medium" pitchFamily="2" charset="-52"/>
              </a:rPr>
              <a:t>Дмитрієв Вадим</a:t>
            </a:r>
            <a:endParaRPr sz="2800" dirty="0">
              <a:latin typeface="Montserrat Medium" pitchFamily="2" charset="-52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 dirty="0">
                <a:latin typeface="Montserrat Medium" pitchFamily="2" charset="-52"/>
              </a:rPr>
              <a:t>Киричук Антон</a:t>
            </a:r>
            <a:endParaRPr sz="2800" dirty="0">
              <a:latin typeface="Montserrat Medium" pitchFamily="2" charset="-5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5"/>
          <p:cNvSpPr txBox="1">
            <a:spLocks noGrp="1"/>
          </p:cNvSpPr>
          <p:nvPr>
            <p:ph type="title"/>
          </p:nvPr>
        </p:nvSpPr>
        <p:spPr>
          <a:xfrm>
            <a:off x="311698" y="411163"/>
            <a:ext cx="8520600" cy="60144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200" b="1" dirty="0">
                <a:latin typeface="Montserrat SemiBold" pitchFamily="2" charset="-52"/>
              </a:rPr>
              <a:t>Початкова задача</a:t>
            </a:r>
            <a:endParaRPr sz="3200" b="1" dirty="0">
              <a:latin typeface="Montserrat SemiBold" pitchFamily="2" charset="-52"/>
            </a:endParaRPr>
          </a:p>
        </p:txBody>
      </p:sp>
      <p:sp>
        <p:nvSpPr>
          <p:cNvPr id="65" name="Google Shape;65;p15"/>
          <p:cNvSpPr txBox="1">
            <a:spLocks noGrp="1"/>
          </p:cNvSpPr>
          <p:nvPr>
            <p:ph type="body" idx="1"/>
          </p:nvPr>
        </p:nvSpPr>
        <p:spPr>
          <a:xfrm>
            <a:off x="1287473" y="988749"/>
            <a:ext cx="6569049" cy="81051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 dirty="0">
                <a:latin typeface="Montserrat SemiBold" pitchFamily="2" charset="-52"/>
              </a:rPr>
              <a:t>Розробка власної реалізації Proxy сервера з використанням протоколу SOCKS5.</a:t>
            </a:r>
            <a:endParaRPr lang="en-US" sz="2000" dirty="0">
              <a:latin typeface="Montserrat SemiBold" pitchFamily="2" charset="-52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ru" sz="2000" dirty="0">
                <a:latin typeface="Montserrat SemiBold" pitchFamily="2" charset="-52"/>
              </a:rPr>
            </a:br>
            <a:endParaRPr sz="2000" dirty="0">
              <a:latin typeface="Montserrat SemiBold" pitchFamily="2" charset="-5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7D867C0-DD00-4ED6-A461-3257E27D18F5}"/>
              </a:ext>
            </a:extLst>
          </p:cNvPr>
          <p:cNvSpPr txBox="1"/>
          <p:nvPr/>
        </p:nvSpPr>
        <p:spPr>
          <a:xfrm>
            <a:off x="1013992" y="1571470"/>
            <a:ext cx="6659419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dirty="0">
                <a:latin typeface="Montserrat Medium" pitchFamily="2" charset="-52"/>
              </a:rPr>
              <a:t>	</a:t>
            </a:r>
            <a:r>
              <a:rPr lang="ru-RU" sz="2000" dirty="0" err="1">
                <a:latin typeface="Montserrat Medium" pitchFamily="2" charset="-52"/>
              </a:rPr>
              <a:t>Основні</a:t>
            </a:r>
            <a:r>
              <a:rPr lang="ru-RU" sz="2000" dirty="0">
                <a:latin typeface="Montserrat Medium" pitchFamily="2" charset="-52"/>
              </a:rPr>
              <a:t> </a:t>
            </a:r>
            <a:r>
              <a:rPr lang="ru-RU" sz="2000" dirty="0" err="1">
                <a:latin typeface="Montserrat Medium" pitchFamily="2" charset="-52"/>
              </a:rPr>
              <a:t>вимоги</a:t>
            </a:r>
            <a:r>
              <a:rPr lang="ru-RU" sz="2000" dirty="0">
                <a:latin typeface="Montserrat Medium" pitchFamily="2" charset="-52"/>
              </a:rPr>
              <a:t>: </a:t>
            </a:r>
          </a:p>
          <a:p>
            <a:pPr marL="914400" lvl="0" indent="-323850" algn="l" rtl="0">
              <a:spcBef>
                <a:spcPts val="1200"/>
              </a:spcBef>
              <a:spcAft>
                <a:spcPts val="0"/>
              </a:spcAft>
              <a:buSzPts val="1500"/>
              <a:buChar char="●"/>
            </a:pPr>
            <a:r>
              <a:rPr lang="ru-RU" sz="1400" dirty="0">
                <a:latin typeface="Montserrat Medium" pitchFamily="2" charset="-52"/>
              </a:rPr>
              <a:t>1. </a:t>
            </a:r>
            <a:r>
              <a:rPr lang="uk-UA" sz="1400" dirty="0">
                <a:latin typeface="Montserrat Medium" pitchFamily="2" charset="-52"/>
              </a:rPr>
              <a:t>Використання С++</a:t>
            </a:r>
          </a:p>
          <a:p>
            <a:pPr marL="9144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uk-UA" sz="1400" dirty="0">
                <a:latin typeface="Montserrat Medium" pitchFamily="2" charset="-52"/>
              </a:rPr>
              <a:t>2. </a:t>
            </a:r>
            <a:r>
              <a:rPr lang="uk-UA" sz="1400" dirty="0" err="1">
                <a:latin typeface="Montserrat Medium" pitchFamily="2" charset="-52"/>
              </a:rPr>
              <a:t>Кросс-платформенність</a:t>
            </a:r>
            <a:r>
              <a:rPr lang="ru-RU" sz="1400" dirty="0">
                <a:latin typeface="Montserrat Medium" pitchFamily="2" charset="-52"/>
              </a:rPr>
              <a:t>: </a:t>
            </a:r>
            <a:r>
              <a:rPr lang="uk-UA" sz="1400" dirty="0">
                <a:latin typeface="Montserrat Medium" pitchFamily="2" charset="-52"/>
              </a:rPr>
              <a:t>підтримка</a:t>
            </a:r>
            <a:r>
              <a:rPr lang="ru-RU" sz="1400" dirty="0">
                <a:latin typeface="Montserrat Medium" pitchFamily="2" charset="-52"/>
              </a:rPr>
              <a:t> </a:t>
            </a:r>
            <a:r>
              <a:rPr lang="en-US" sz="1400" dirty="0">
                <a:latin typeface="Montserrat Medium" pitchFamily="2" charset="-52"/>
              </a:rPr>
              <a:t>Windows, Linux</a:t>
            </a:r>
          </a:p>
          <a:p>
            <a:pPr marL="9144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400" dirty="0">
                <a:latin typeface="Montserrat Medium" pitchFamily="2" charset="-52"/>
              </a:rPr>
              <a:t>3. </a:t>
            </a:r>
            <a:r>
              <a:rPr lang="ru-RU" sz="1400" dirty="0" err="1">
                <a:latin typeface="Montserrat Medium" pitchFamily="2" charset="-52"/>
              </a:rPr>
              <a:t>Підтримка</a:t>
            </a:r>
            <a:r>
              <a:rPr lang="ru-RU" sz="1400" dirty="0">
                <a:latin typeface="Montserrat Medium" pitchFamily="2" charset="-52"/>
              </a:rPr>
              <a:t> </a:t>
            </a:r>
            <a:r>
              <a:rPr lang="en-US" sz="1400" dirty="0">
                <a:latin typeface="Montserrat Medium" pitchFamily="2" charset="-52"/>
              </a:rPr>
              <a:t>SOCKS5 IPv4.</a:t>
            </a:r>
          </a:p>
          <a:p>
            <a:pPr marL="9144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400" dirty="0">
                <a:latin typeface="Montserrat Medium" pitchFamily="2" charset="-52"/>
              </a:rPr>
              <a:t>4. </a:t>
            </a:r>
            <a:r>
              <a:rPr lang="ru-RU" sz="1400" dirty="0" err="1">
                <a:latin typeface="Montserrat Medium" pitchFamily="2" charset="-52"/>
              </a:rPr>
              <a:t>Підтримка</a:t>
            </a:r>
            <a:r>
              <a:rPr lang="ru-RU" sz="1400" dirty="0">
                <a:latin typeface="Montserrat Medium" pitchFamily="2" charset="-52"/>
              </a:rPr>
              <a:t> 10 тыс. </a:t>
            </a:r>
            <a:r>
              <a:rPr lang="ru-RU" sz="1400" dirty="0" err="1">
                <a:latin typeface="Montserrat Medium" pitchFamily="2" charset="-52"/>
              </a:rPr>
              <a:t>з’єднань</a:t>
            </a:r>
            <a:r>
              <a:rPr lang="ru-RU" sz="1400" dirty="0">
                <a:latin typeface="Montserrat Medium" pitchFamily="2" charset="-52"/>
              </a:rPr>
              <a:t> </a:t>
            </a:r>
            <a:r>
              <a:rPr lang="ru-RU" sz="1400" dirty="0" err="1">
                <a:latin typeface="Montserrat Medium" pitchFamily="2" charset="-52"/>
              </a:rPr>
              <a:t>одночасно</a:t>
            </a:r>
            <a:r>
              <a:rPr lang="ru-RU" sz="1400" dirty="0">
                <a:latin typeface="Montserrat Medium" pitchFamily="2" charset="-52"/>
              </a:rPr>
              <a:t>.</a:t>
            </a:r>
          </a:p>
          <a:p>
            <a:pPr marL="9144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ru-RU" sz="1400" dirty="0">
                <a:latin typeface="Montserrat Medium" pitchFamily="2" charset="-52"/>
              </a:rPr>
              <a:t>5. </a:t>
            </a:r>
            <a:r>
              <a:rPr lang="ru-RU" sz="1400" dirty="0" err="1">
                <a:latin typeface="Montserrat Medium" pitchFamily="2" charset="-52"/>
              </a:rPr>
              <a:t>Накопичення</a:t>
            </a:r>
            <a:r>
              <a:rPr lang="ru-RU" sz="1400" dirty="0">
                <a:latin typeface="Montserrat Medium" pitchFamily="2" charset="-52"/>
              </a:rPr>
              <a:t> та </a:t>
            </a:r>
            <a:r>
              <a:rPr lang="ru-RU" sz="1400" dirty="0" err="1">
                <a:latin typeface="Montserrat Medium" pitchFamily="2" charset="-52"/>
              </a:rPr>
              <a:t>відображення</a:t>
            </a:r>
            <a:r>
              <a:rPr lang="ru-RU" sz="1400" dirty="0">
                <a:latin typeface="Montserrat Medium" pitchFamily="2" charset="-52"/>
              </a:rPr>
              <a:t> статистики по </a:t>
            </a:r>
            <a:r>
              <a:rPr lang="ru-RU" sz="1400" dirty="0" err="1">
                <a:latin typeface="Montserrat Medium" pitchFamily="2" charset="-52"/>
              </a:rPr>
              <a:t>з’єднанням</a:t>
            </a:r>
            <a:r>
              <a:rPr lang="ru-RU" sz="1400" dirty="0">
                <a:latin typeface="Montserrat Medium" pitchFamily="2" charset="-52"/>
              </a:rPr>
              <a:t>(</a:t>
            </a:r>
            <a:r>
              <a:rPr lang="en-US" sz="1400" dirty="0">
                <a:latin typeface="Montserrat Medium" pitchFamily="2" charset="-52"/>
              </a:rPr>
              <a:t>local IP, remote IP, ports).</a:t>
            </a:r>
            <a:endParaRPr lang="ru-RU" sz="1600" dirty="0">
              <a:latin typeface="Montserrat Medium" pitchFamily="2" charset="-5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13B386-3197-4048-91B1-FF7BD4BFEC97}"/>
              </a:ext>
            </a:extLst>
          </p:cNvPr>
          <p:cNvSpPr txBox="1"/>
          <p:nvPr/>
        </p:nvSpPr>
        <p:spPr>
          <a:xfrm>
            <a:off x="1013991" y="3470453"/>
            <a:ext cx="6659419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dirty="0">
                <a:latin typeface="Montserrat Medium" pitchFamily="2" charset="-52"/>
              </a:rPr>
              <a:t>	</a:t>
            </a:r>
            <a:r>
              <a:rPr lang="ru-RU" sz="2000" dirty="0" err="1">
                <a:latin typeface="Montserrat Medium" pitchFamily="2" charset="-52"/>
              </a:rPr>
              <a:t>Додаткові</a:t>
            </a:r>
            <a:r>
              <a:rPr lang="ru-RU" sz="2000" dirty="0">
                <a:latin typeface="Montserrat Medium" pitchFamily="2" charset="-52"/>
              </a:rPr>
              <a:t> </a:t>
            </a:r>
            <a:r>
              <a:rPr lang="ru-RU" sz="2000" dirty="0" err="1">
                <a:latin typeface="Montserrat Medium" pitchFamily="2" charset="-52"/>
              </a:rPr>
              <a:t>вимоги</a:t>
            </a:r>
            <a:r>
              <a:rPr lang="ru-RU" sz="2000" dirty="0">
                <a:latin typeface="Montserrat Medium" pitchFamily="2" charset="-52"/>
              </a:rPr>
              <a:t>:</a:t>
            </a:r>
          </a:p>
          <a:p>
            <a:pPr marL="914400" lvl="0" indent="-323850" algn="l" rtl="0">
              <a:spcBef>
                <a:spcPts val="1200"/>
              </a:spcBef>
              <a:spcAft>
                <a:spcPts val="0"/>
              </a:spcAft>
              <a:buSzPts val="1500"/>
              <a:buChar char="●"/>
            </a:pPr>
            <a:r>
              <a:rPr lang="ru-RU" sz="1400" dirty="0">
                <a:latin typeface="Montserrat Medium" pitchFamily="2" charset="-52"/>
              </a:rPr>
              <a:t>1. </a:t>
            </a:r>
            <a:r>
              <a:rPr lang="ru-RU" sz="1400" dirty="0" err="1">
                <a:latin typeface="Montserrat Medium" pitchFamily="2" charset="-52"/>
              </a:rPr>
              <a:t>Підтримка</a:t>
            </a:r>
            <a:r>
              <a:rPr lang="ru-RU" sz="1400" dirty="0">
                <a:latin typeface="Montserrat Medium" pitchFamily="2" charset="-52"/>
              </a:rPr>
              <a:t> </a:t>
            </a:r>
            <a:r>
              <a:rPr lang="en-US" sz="1400" dirty="0">
                <a:latin typeface="Montserrat Medium" pitchFamily="2" charset="-52"/>
              </a:rPr>
              <a:t>IPv6.</a:t>
            </a:r>
          </a:p>
          <a:p>
            <a:pPr marL="9144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400" dirty="0">
                <a:latin typeface="Montserrat Medium" pitchFamily="2" charset="-52"/>
              </a:rPr>
              <a:t>2. Database </a:t>
            </a:r>
            <a:r>
              <a:rPr lang="ru-RU" sz="1400" dirty="0">
                <a:latin typeface="Montserrat Medium" pitchFamily="2" charset="-52"/>
              </a:rPr>
              <a:t>для </a:t>
            </a:r>
            <a:r>
              <a:rPr lang="ru-RU" sz="1400" dirty="0" err="1">
                <a:latin typeface="Montserrat Medium" pitchFamily="2" charset="-52"/>
              </a:rPr>
              <a:t>збереження</a:t>
            </a:r>
            <a:r>
              <a:rPr lang="ru-RU" sz="1400" dirty="0">
                <a:latin typeface="Montserrat Medium" pitchFamily="2" charset="-52"/>
              </a:rPr>
              <a:t> статистики.</a:t>
            </a:r>
          </a:p>
          <a:p>
            <a:pPr marL="9144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ru-RU" sz="1400" dirty="0">
                <a:latin typeface="Montserrat Medium" pitchFamily="2" charset="-52"/>
              </a:rPr>
              <a:t>3. </a:t>
            </a:r>
            <a:r>
              <a:rPr lang="en-US" sz="1400" dirty="0">
                <a:latin typeface="Montserrat Medium" pitchFamily="2" charset="-52"/>
              </a:rPr>
              <a:t>UI </a:t>
            </a:r>
            <a:r>
              <a:rPr lang="ru-RU" sz="1400" dirty="0">
                <a:latin typeface="Montserrat Medium" pitchFamily="2" charset="-52"/>
              </a:rPr>
              <a:t>для </a:t>
            </a:r>
            <a:r>
              <a:rPr lang="ru-RU" sz="1400" dirty="0" err="1">
                <a:latin typeface="Montserrat Medium" pitchFamily="2" charset="-52"/>
              </a:rPr>
              <a:t>відображення</a:t>
            </a:r>
            <a:r>
              <a:rPr lang="ru-RU" sz="1400" dirty="0">
                <a:latin typeface="Montserrat Medium" pitchFamily="2" charset="-52"/>
              </a:rPr>
              <a:t> статистики.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uiExpand="1" build="p"/>
      <p:bldP spid="2" grpId="0"/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8976EF33-2CA7-4A95-8893-C7CC16C70CD8}"/>
              </a:ext>
            </a:extLst>
          </p:cNvPr>
          <p:cNvSpPr txBox="1"/>
          <p:nvPr/>
        </p:nvSpPr>
        <p:spPr>
          <a:xfrm>
            <a:off x="2428471" y="1002089"/>
            <a:ext cx="457200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latin typeface="Montserrat Medium" pitchFamily="2" charset="-52"/>
              </a:rPr>
              <a:t>0.   </a:t>
            </a:r>
            <a:r>
              <a:rPr lang="uk-UA" dirty="0" err="1">
                <a:latin typeface="Montserrat Medium" pitchFamily="2" charset="-52"/>
              </a:rPr>
              <a:t>Софт</a:t>
            </a:r>
            <a:r>
              <a:rPr lang="uk-UA" dirty="0">
                <a:latin typeface="Montserrat Medium" pitchFamily="2" charset="-52"/>
              </a:rPr>
              <a:t> завдання</a:t>
            </a:r>
          </a:p>
          <a:p>
            <a:pPr marL="342900" indent="-342900">
              <a:buFont typeface="+mj-lt"/>
              <a:buAutoNum type="arabicPeriod"/>
            </a:pPr>
            <a:r>
              <a:rPr lang="uk-UA" dirty="0">
                <a:latin typeface="Montserrat Medium" pitchFamily="2" charset="-52"/>
              </a:rPr>
              <a:t>Ознайомлення з технологіями</a:t>
            </a:r>
          </a:p>
          <a:p>
            <a:pPr marL="342900" indent="-342900">
              <a:buFont typeface="+mj-lt"/>
              <a:buAutoNum type="arabicPeriod"/>
            </a:pPr>
            <a:r>
              <a:rPr lang="uk-UA" dirty="0">
                <a:latin typeface="Montserrat Medium" pitchFamily="2" charset="-52"/>
              </a:rPr>
              <a:t>Реалізація основного потоку SOCKS5</a:t>
            </a:r>
          </a:p>
          <a:p>
            <a:pPr marL="342900" indent="-342900">
              <a:buFont typeface="+mj-lt"/>
              <a:buAutoNum type="arabicPeriod"/>
            </a:pPr>
            <a:r>
              <a:rPr lang="uk-UA" dirty="0">
                <a:latin typeface="Montserrat Medium" pitchFamily="2" charset="-52"/>
              </a:rPr>
              <a:t>Реалізація сесій</a:t>
            </a:r>
          </a:p>
          <a:p>
            <a:pPr marL="342900" indent="-342900">
              <a:buFont typeface="+mj-lt"/>
              <a:buAutoNum type="arabicPeriod"/>
            </a:pPr>
            <a:r>
              <a:rPr lang="uk-UA" dirty="0">
                <a:latin typeface="Montserrat Medium" pitchFamily="2" charset="-52"/>
              </a:rPr>
              <a:t>Тестування та налагодження</a:t>
            </a:r>
          </a:p>
          <a:p>
            <a:pPr marL="342900" indent="-342900">
              <a:buFont typeface="+mj-lt"/>
              <a:buAutoNum type="arabicPeriod"/>
            </a:pPr>
            <a:r>
              <a:rPr lang="uk-UA" dirty="0">
                <a:latin typeface="Montserrat Medium" pitchFamily="2" charset="-52"/>
              </a:rPr>
              <a:t>Обв'язка (логер, </a:t>
            </a:r>
            <a:r>
              <a:rPr lang="uk-UA" dirty="0" err="1">
                <a:latin typeface="Montserrat Medium" pitchFamily="2" charset="-52"/>
              </a:rPr>
              <a:t>конфіг</a:t>
            </a:r>
            <a:r>
              <a:rPr lang="uk-UA" dirty="0">
                <a:latin typeface="Montserrat Medium" pitchFamily="2" charset="-52"/>
              </a:rPr>
              <a:t> і </a:t>
            </a:r>
            <a:r>
              <a:rPr lang="uk-UA" dirty="0" err="1">
                <a:latin typeface="Montserrat Medium" pitchFamily="2" charset="-52"/>
              </a:rPr>
              <a:t>т.д</a:t>
            </a:r>
            <a:r>
              <a:rPr lang="uk-UA" dirty="0">
                <a:latin typeface="Montserrat Medium" pitchFamily="2" charset="-52"/>
              </a:rPr>
              <a:t>.)</a:t>
            </a:r>
          </a:p>
          <a:p>
            <a:pPr marL="342900" indent="-342900">
              <a:buFont typeface="+mj-lt"/>
              <a:buAutoNum type="arabicPeriod"/>
            </a:pPr>
            <a:r>
              <a:rPr lang="uk-UA" dirty="0">
                <a:latin typeface="Montserrat Medium" pitchFamily="2" charset="-52"/>
              </a:rPr>
              <a:t>Сервіси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latin typeface="Montserrat Medium" pitchFamily="2" charset="-52"/>
              </a:rPr>
              <a:t>Ввести </a:t>
            </a:r>
            <a:r>
              <a:rPr lang="uk-UA" dirty="0">
                <a:latin typeface="Montserrat Medium" pitchFamily="2" charset="-52"/>
              </a:rPr>
              <a:t>підтримку</a:t>
            </a:r>
            <a:r>
              <a:rPr lang="ru-RU" dirty="0">
                <a:latin typeface="Montserrat Medium" pitchFamily="2" charset="-52"/>
              </a:rPr>
              <a:t> IPV6</a:t>
            </a:r>
          </a:p>
          <a:p>
            <a:pPr marL="342900" indent="-342900">
              <a:buFont typeface="+mj-lt"/>
              <a:buAutoNum type="arabicPeriod"/>
            </a:pPr>
            <a:r>
              <a:rPr lang="uk-UA" dirty="0" err="1">
                <a:latin typeface="Montserrat Medium" pitchFamily="2" charset="-52"/>
              </a:rPr>
              <a:t>Database</a:t>
            </a:r>
            <a:r>
              <a:rPr lang="uk-UA" dirty="0">
                <a:latin typeface="Montserrat Medium" pitchFamily="2" charset="-52"/>
              </a:rPr>
              <a:t> для збереження статистики</a:t>
            </a:r>
          </a:p>
          <a:p>
            <a:pPr marL="342900" indent="-342900">
              <a:buFont typeface="+mj-lt"/>
              <a:buAutoNum type="arabicPeriod"/>
            </a:pPr>
            <a:r>
              <a:rPr lang="uk-UA" dirty="0">
                <a:latin typeface="Montserrat Medium" pitchFamily="2" charset="-52"/>
              </a:rPr>
              <a:t>Створення UI для статистики</a:t>
            </a:r>
          </a:p>
          <a:p>
            <a:pPr marL="342900" indent="-342900">
              <a:buFont typeface="+mj-lt"/>
              <a:buAutoNum type="arabicPeriod"/>
            </a:pPr>
            <a:r>
              <a:rPr lang="uk-UA" dirty="0">
                <a:latin typeface="Montserrat Medium" pitchFamily="2" charset="-52"/>
              </a:rPr>
              <a:t>Тестування та налагодження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C41A635-2752-4C32-94E0-F27DAA58C3A8}"/>
              </a:ext>
            </a:extLst>
          </p:cNvPr>
          <p:cNvSpPr txBox="1"/>
          <p:nvPr/>
        </p:nvSpPr>
        <p:spPr>
          <a:xfrm>
            <a:off x="3122725" y="417152"/>
            <a:ext cx="36166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3200" b="1" dirty="0">
                <a:latin typeface="Montserrat SemiBold" pitchFamily="2" charset="-52"/>
              </a:rPr>
              <a:t>Основний</a:t>
            </a:r>
            <a:r>
              <a:rPr lang="uk-UA" sz="3200" dirty="0">
                <a:latin typeface="Montserrat SemiBold" pitchFamily="2" charset="-52"/>
              </a:rPr>
              <a:t> </a:t>
            </a:r>
            <a:r>
              <a:rPr lang="uk-UA" sz="3200" b="1" dirty="0">
                <a:latin typeface="Montserrat SemiBold" pitchFamily="2" charset="-52"/>
              </a:rPr>
              <a:t>план</a:t>
            </a:r>
            <a:endParaRPr lang="ru-RU" sz="3200" b="1" dirty="0">
              <a:latin typeface="Montserrat SemiBold" pitchFamily="2" charset="-5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Таблица 5">
            <a:extLst>
              <a:ext uri="{FF2B5EF4-FFF2-40B4-BE49-F238E27FC236}">
                <a16:creationId xmlns:a16="http://schemas.microsoft.com/office/drawing/2014/main" id="{1F6F8C92-7D62-40CE-86AF-58E5C0B4E6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8962997"/>
              </p:ext>
            </p:extLst>
          </p:nvPr>
        </p:nvGraphicFramePr>
        <p:xfrm>
          <a:off x="3020763" y="411164"/>
          <a:ext cx="3250498" cy="4321167"/>
        </p:xfrm>
        <a:graphic>
          <a:graphicData uri="http://schemas.openxmlformats.org/drawingml/2006/table">
            <a:tbl>
              <a:tblPr/>
              <a:tblGrid>
                <a:gridCol w="247827">
                  <a:extLst>
                    <a:ext uri="{9D8B030D-6E8A-4147-A177-3AD203B41FA5}">
                      <a16:colId xmlns:a16="http://schemas.microsoft.com/office/drawing/2014/main" val="2276497138"/>
                    </a:ext>
                  </a:extLst>
                </a:gridCol>
                <a:gridCol w="1260691">
                  <a:extLst>
                    <a:ext uri="{9D8B030D-6E8A-4147-A177-3AD203B41FA5}">
                      <a16:colId xmlns:a16="http://schemas.microsoft.com/office/drawing/2014/main" val="720245425"/>
                    </a:ext>
                  </a:extLst>
                </a:gridCol>
                <a:gridCol w="319663">
                  <a:extLst>
                    <a:ext uri="{9D8B030D-6E8A-4147-A177-3AD203B41FA5}">
                      <a16:colId xmlns:a16="http://schemas.microsoft.com/office/drawing/2014/main" val="159156701"/>
                    </a:ext>
                  </a:extLst>
                </a:gridCol>
                <a:gridCol w="344804">
                  <a:extLst>
                    <a:ext uri="{9D8B030D-6E8A-4147-A177-3AD203B41FA5}">
                      <a16:colId xmlns:a16="http://schemas.microsoft.com/office/drawing/2014/main" val="2865933514"/>
                    </a:ext>
                  </a:extLst>
                </a:gridCol>
                <a:gridCol w="359171">
                  <a:extLst>
                    <a:ext uri="{9D8B030D-6E8A-4147-A177-3AD203B41FA5}">
                      <a16:colId xmlns:a16="http://schemas.microsoft.com/office/drawing/2014/main" val="385439679"/>
                    </a:ext>
                  </a:extLst>
                </a:gridCol>
                <a:gridCol w="359171">
                  <a:extLst>
                    <a:ext uri="{9D8B030D-6E8A-4147-A177-3AD203B41FA5}">
                      <a16:colId xmlns:a16="http://schemas.microsoft.com/office/drawing/2014/main" val="4005539210"/>
                    </a:ext>
                  </a:extLst>
                </a:gridCol>
                <a:gridCol w="359171">
                  <a:extLst>
                    <a:ext uri="{9D8B030D-6E8A-4147-A177-3AD203B41FA5}">
                      <a16:colId xmlns:a16="http://schemas.microsoft.com/office/drawing/2014/main" val="2932088353"/>
                    </a:ext>
                  </a:extLst>
                </a:gridCol>
              </a:tblGrid>
              <a:tr h="178426"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 b="1">
                          <a:effectLst/>
                        </a:rPr>
                        <a:t>Номер</a:t>
                      </a: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 b="1">
                          <a:effectLst/>
                        </a:rPr>
                        <a:t>Назва </a:t>
                      </a: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 b="1">
                          <a:effectLst/>
                        </a:rPr>
                        <a:t>Оціночний час</a:t>
                      </a: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 b="1">
                          <a:effectLst/>
                        </a:rPr>
                        <a:t>Витрачений час</a:t>
                      </a: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ru-RU" sz="500">
                          <a:effectLst/>
                        </a:rPr>
                        <a:t>Вадим</a:t>
                      </a: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ru-RU" sz="500">
                          <a:effectLst/>
                        </a:rPr>
                        <a:t>Олег</a:t>
                      </a: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ru-RU" sz="500">
                          <a:effectLst/>
                        </a:rPr>
                        <a:t>Антон</a:t>
                      </a: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9881625"/>
                  </a:ext>
                </a:extLst>
              </a:tr>
              <a:tr h="112657">
                <a:tc>
                  <a:txBody>
                    <a:bodyPr/>
                    <a:lstStyle/>
                    <a:p>
                      <a:pPr rtl="0" fontAlgn="t"/>
                      <a:endParaRPr lang="ru-RU" sz="600">
                        <a:effectLst/>
                      </a:endParaRPr>
                    </a:p>
                  </a:txBody>
                  <a:tcPr marL="9734" marR="9734" marT="6490" marB="6490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ru-RU" sz="500">
                          <a:effectLst/>
                        </a:rPr>
                        <a:t>Мітинги</a:t>
                      </a:r>
                    </a:p>
                  </a:txBody>
                  <a:tcPr marL="9734" marR="9734" marT="6490" marB="649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>
                          <a:effectLst/>
                        </a:rPr>
                        <a:t>27</a:t>
                      </a: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>
                          <a:effectLst/>
                        </a:rPr>
                        <a:t>27</a:t>
                      </a: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600">
                        <a:effectLst/>
                      </a:endParaRP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600">
                        <a:effectLst/>
                      </a:endParaRP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600">
                        <a:effectLst/>
                      </a:endParaRP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3231568"/>
                  </a:ext>
                </a:extLst>
              </a:tr>
              <a:tr h="112657">
                <a:tc>
                  <a:txBody>
                    <a:bodyPr/>
                    <a:lstStyle/>
                    <a:p>
                      <a:pPr algn="ctr" rtl="0" fontAlgn="t"/>
                      <a:r>
                        <a:rPr lang="ru-RU" sz="500" b="1">
                          <a:effectLst/>
                        </a:rPr>
                        <a:t>0</a:t>
                      </a:r>
                    </a:p>
                  </a:txBody>
                  <a:tcPr marL="9734" marR="9734" marT="6490" marB="6490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ru-RU" sz="500" b="1">
                          <a:effectLst/>
                        </a:rPr>
                        <a:t>Софт завдання</a:t>
                      </a:r>
                    </a:p>
                  </a:txBody>
                  <a:tcPr marL="9734" marR="9734" marT="6490" marB="649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 b="1">
                          <a:effectLst/>
                        </a:rPr>
                        <a:t>6,0</a:t>
                      </a: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 b="1">
                          <a:effectLst/>
                        </a:rPr>
                        <a:t>5,5</a:t>
                      </a: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600">
                        <a:effectLst/>
                      </a:endParaRP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600">
                        <a:effectLst/>
                      </a:endParaRP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600">
                        <a:effectLst/>
                      </a:endParaRP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073651"/>
                  </a:ext>
                </a:extLst>
              </a:tr>
              <a:tr h="112657">
                <a:tc>
                  <a:txBody>
                    <a:bodyPr/>
                    <a:lstStyle/>
                    <a:p>
                      <a:pPr algn="ctr" rtl="0" fontAlgn="t"/>
                      <a:r>
                        <a:rPr lang="ru-RU" sz="500">
                          <a:effectLst/>
                        </a:rPr>
                        <a:t>0.1</a:t>
                      </a:r>
                    </a:p>
                  </a:txBody>
                  <a:tcPr marL="9734" marR="9734" marT="6490" marB="6490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ru-RU" sz="500">
                          <a:effectLst/>
                        </a:rPr>
                        <a:t>Планування</a:t>
                      </a:r>
                    </a:p>
                  </a:txBody>
                  <a:tcPr marL="9734" marR="9734" marT="6490" marB="649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>
                          <a:effectLst/>
                        </a:rPr>
                        <a:t>1,0</a:t>
                      </a: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>
                          <a:effectLst/>
                        </a:rPr>
                        <a:t>1,5</a:t>
                      </a: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500">
                          <a:effectLst/>
                        </a:rPr>
                        <a:t>1,5</a:t>
                      </a: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600">
                        <a:effectLst/>
                      </a:endParaRP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600">
                        <a:effectLst/>
                      </a:endParaRP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4616115"/>
                  </a:ext>
                </a:extLst>
              </a:tr>
              <a:tr h="112657">
                <a:tc>
                  <a:txBody>
                    <a:bodyPr/>
                    <a:lstStyle/>
                    <a:p>
                      <a:pPr algn="ctr" rtl="0" fontAlgn="t"/>
                      <a:r>
                        <a:rPr lang="ru-RU" sz="500">
                          <a:effectLst/>
                        </a:rPr>
                        <a:t>0.2</a:t>
                      </a:r>
                    </a:p>
                  </a:txBody>
                  <a:tcPr marL="9734" marR="9734" marT="6490" marB="6490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ru-RU" sz="500" dirty="0" err="1">
                          <a:effectLst/>
                        </a:rPr>
                        <a:t>Створення</a:t>
                      </a:r>
                      <a:r>
                        <a:rPr lang="ru-RU" sz="500" dirty="0">
                          <a:effectLst/>
                        </a:rPr>
                        <a:t> </a:t>
                      </a:r>
                      <a:r>
                        <a:rPr lang="en-US" sz="500" dirty="0">
                          <a:effectLst/>
                        </a:rPr>
                        <a:t>UML </a:t>
                      </a:r>
                      <a:r>
                        <a:rPr lang="ru-RU" sz="500" dirty="0" err="1">
                          <a:effectLst/>
                        </a:rPr>
                        <a:t>діаграм</a:t>
                      </a:r>
                      <a:endParaRPr lang="ru-RU" sz="500" dirty="0">
                        <a:effectLst/>
                      </a:endParaRPr>
                    </a:p>
                  </a:txBody>
                  <a:tcPr marL="9734" marR="9734" marT="6490" marB="649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>
                          <a:effectLst/>
                        </a:rPr>
                        <a:t>1,0</a:t>
                      </a: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>
                          <a:effectLst/>
                        </a:rPr>
                        <a:t>0,0</a:t>
                      </a: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600">
                        <a:effectLst/>
                      </a:endParaRP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600">
                        <a:effectLst/>
                      </a:endParaRP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600">
                        <a:effectLst/>
                      </a:endParaRP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9238363"/>
                  </a:ext>
                </a:extLst>
              </a:tr>
              <a:tr h="112657">
                <a:tc>
                  <a:txBody>
                    <a:bodyPr/>
                    <a:lstStyle/>
                    <a:p>
                      <a:pPr algn="ctr" rtl="0" fontAlgn="t"/>
                      <a:r>
                        <a:rPr lang="ru-RU" sz="500">
                          <a:effectLst/>
                        </a:rPr>
                        <a:t>0.3</a:t>
                      </a:r>
                    </a:p>
                  </a:txBody>
                  <a:tcPr marL="9734" marR="9734" marT="6490" marB="6490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ru-RU" sz="500">
                          <a:effectLst/>
                        </a:rPr>
                        <a:t>Презентація</a:t>
                      </a:r>
                    </a:p>
                  </a:txBody>
                  <a:tcPr marL="9734" marR="9734" marT="6490" marB="649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>
                          <a:effectLst/>
                        </a:rPr>
                        <a:t>3,0</a:t>
                      </a: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>
                          <a:effectLst/>
                        </a:rPr>
                        <a:t>3,0</a:t>
                      </a: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500">
                          <a:effectLst/>
                        </a:rPr>
                        <a:t>3,0</a:t>
                      </a: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600">
                        <a:effectLst/>
                      </a:endParaRP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600">
                        <a:effectLst/>
                      </a:endParaRP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6650595"/>
                  </a:ext>
                </a:extLst>
              </a:tr>
              <a:tr h="178426">
                <a:tc>
                  <a:txBody>
                    <a:bodyPr/>
                    <a:lstStyle/>
                    <a:p>
                      <a:pPr algn="ctr" rtl="0" fontAlgn="t"/>
                      <a:r>
                        <a:rPr lang="ru-RU" sz="500">
                          <a:effectLst/>
                        </a:rPr>
                        <a:t>0.4</a:t>
                      </a:r>
                    </a:p>
                  </a:txBody>
                  <a:tcPr marL="9734" marR="9734" marT="6490" marB="6490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ru-RU" sz="500">
                          <a:effectLst/>
                        </a:rPr>
                        <a:t>План робіт із розділеними між членами команди завданнями - карта</a:t>
                      </a:r>
                    </a:p>
                  </a:txBody>
                  <a:tcPr marL="9734" marR="9734" marT="6490" marB="649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500">
                          <a:effectLst/>
                        </a:rPr>
                        <a:t>1,0</a:t>
                      </a:r>
                    </a:p>
                  </a:txBody>
                  <a:tcPr marL="9734" marR="9734" marT="6490" marB="649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>
                          <a:effectLst/>
                        </a:rPr>
                        <a:t>1,0</a:t>
                      </a: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500">
                          <a:effectLst/>
                        </a:rPr>
                        <a:t>1,0</a:t>
                      </a: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600">
                        <a:effectLst/>
                      </a:endParaRP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600">
                        <a:effectLst/>
                      </a:endParaRP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3426041"/>
                  </a:ext>
                </a:extLst>
              </a:tr>
              <a:tr h="96215">
                <a:tc>
                  <a:txBody>
                    <a:bodyPr/>
                    <a:lstStyle/>
                    <a:p>
                      <a:pPr algn="ctr" rtl="0" fontAlgn="t"/>
                      <a:r>
                        <a:rPr lang="ru-RU" sz="500" b="1">
                          <a:effectLst/>
                        </a:rPr>
                        <a:t>1</a:t>
                      </a:r>
                    </a:p>
                  </a:txBody>
                  <a:tcPr marL="9734" marR="9734" marT="6490" marB="6490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ru-RU" sz="500" b="1">
                          <a:effectLst/>
                        </a:rPr>
                        <a:t>Ознайомлення з технологіями</a:t>
                      </a:r>
                    </a:p>
                  </a:txBody>
                  <a:tcPr marL="9734" marR="9734" marT="6490" marB="649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 b="1">
                          <a:effectLst/>
                        </a:rPr>
                        <a:t>12,0</a:t>
                      </a: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 b="1">
                          <a:effectLst/>
                        </a:rPr>
                        <a:t>12,0</a:t>
                      </a: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500" b="1">
                          <a:effectLst/>
                        </a:rPr>
                        <a:t>4,0</a:t>
                      </a: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500" b="1">
                          <a:effectLst/>
                        </a:rPr>
                        <a:t>2,0</a:t>
                      </a: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500" b="1">
                          <a:effectLst/>
                        </a:rPr>
                        <a:t>6,0</a:t>
                      </a: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649988"/>
                  </a:ext>
                </a:extLst>
              </a:tr>
              <a:tr h="112657">
                <a:tc>
                  <a:txBody>
                    <a:bodyPr/>
                    <a:lstStyle/>
                    <a:p>
                      <a:pPr algn="ctr" rtl="0" fontAlgn="t"/>
                      <a:r>
                        <a:rPr lang="ru-RU" sz="500" b="1">
                          <a:effectLst/>
                        </a:rPr>
                        <a:t>2</a:t>
                      </a:r>
                    </a:p>
                  </a:txBody>
                  <a:tcPr marL="9734" marR="9734" marT="6490" marB="6490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ru-RU" sz="500" b="1">
                          <a:effectLst/>
                        </a:rPr>
                        <a:t>Реалізація основного потоку </a:t>
                      </a:r>
                      <a:r>
                        <a:rPr lang="en-US" sz="500" b="1">
                          <a:effectLst/>
                        </a:rPr>
                        <a:t>SOCKS5</a:t>
                      </a:r>
                    </a:p>
                  </a:txBody>
                  <a:tcPr marL="9734" marR="9734" marT="6490" marB="649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 b="1">
                          <a:effectLst/>
                        </a:rPr>
                        <a:t>25,0</a:t>
                      </a: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 b="1">
                          <a:effectLst/>
                        </a:rPr>
                        <a:t>18,0</a:t>
                      </a: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600">
                        <a:effectLst/>
                      </a:endParaRP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600">
                        <a:effectLst/>
                      </a:endParaRP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600">
                        <a:effectLst/>
                      </a:endParaRP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00762"/>
                  </a:ext>
                </a:extLst>
              </a:tr>
              <a:tr h="112657">
                <a:tc>
                  <a:txBody>
                    <a:bodyPr/>
                    <a:lstStyle/>
                    <a:p>
                      <a:pPr algn="ctr" rtl="0" fontAlgn="t"/>
                      <a:r>
                        <a:rPr lang="ru-RU" sz="500">
                          <a:effectLst/>
                        </a:rPr>
                        <a:t>2.1</a:t>
                      </a:r>
                    </a:p>
                  </a:txBody>
                  <a:tcPr marL="9734" marR="9734" marT="6490" marB="6490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ru-RU" sz="500">
                          <a:effectLst/>
                        </a:rPr>
                        <a:t>Створення основи, що стабільно працює</a:t>
                      </a:r>
                    </a:p>
                  </a:txBody>
                  <a:tcPr marL="9734" marR="9734" marT="6490" marB="649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>
                          <a:effectLst/>
                        </a:rPr>
                        <a:t>23,0</a:t>
                      </a: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>
                          <a:effectLst/>
                        </a:rPr>
                        <a:t>16,0</a:t>
                      </a: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500">
                          <a:effectLst/>
                        </a:rPr>
                        <a:t>8,0</a:t>
                      </a: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500">
                          <a:effectLst/>
                        </a:rPr>
                        <a:t>8,0</a:t>
                      </a: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600">
                        <a:effectLst/>
                      </a:endParaRP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1512210"/>
                  </a:ext>
                </a:extLst>
              </a:tr>
              <a:tr h="112657">
                <a:tc>
                  <a:txBody>
                    <a:bodyPr/>
                    <a:lstStyle/>
                    <a:p>
                      <a:pPr algn="ctr" rtl="0" fontAlgn="t"/>
                      <a:r>
                        <a:rPr lang="ru-RU" sz="500">
                          <a:effectLst/>
                        </a:rPr>
                        <a:t>2.2</a:t>
                      </a:r>
                    </a:p>
                  </a:txBody>
                  <a:tcPr marL="9734" marR="9734" marT="6490" marB="6490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ru-RU" sz="500">
                          <a:effectLst/>
                        </a:rPr>
                        <a:t>Оптимізація під лінукс</a:t>
                      </a:r>
                    </a:p>
                  </a:txBody>
                  <a:tcPr marL="9734" marR="9734" marT="6490" marB="649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>
                          <a:effectLst/>
                        </a:rPr>
                        <a:t>2,0</a:t>
                      </a: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>
                          <a:effectLst/>
                        </a:rPr>
                        <a:t>2,0</a:t>
                      </a: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600">
                        <a:effectLst/>
                      </a:endParaRP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600">
                        <a:effectLst/>
                      </a:endParaRP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500">
                          <a:effectLst/>
                        </a:rPr>
                        <a:t>2,0</a:t>
                      </a: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644826"/>
                  </a:ext>
                </a:extLst>
              </a:tr>
              <a:tr h="112657">
                <a:tc>
                  <a:txBody>
                    <a:bodyPr/>
                    <a:lstStyle/>
                    <a:p>
                      <a:pPr algn="ctr" rtl="0" fontAlgn="t"/>
                      <a:r>
                        <a:rPr lang="ru-RU" sz="500" b="1">
                          <a:effectLst/>
                        </a:rPr>
                        <a:t>3</a:t>
                      </a:r>
                    </a:p>
                  </a:txBody>
                  <a:tcPr marL="9734" marR="9734" marT="6490" marB="6490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ru-RU" sz="500" b="1">
                          <a:effectLst/>
                        </a:rPr>
                        <a:t>Реалізація сесій</a:t>
                      </a:r>
                    </a:p>
                  </a:txBody>
                  <a:tcPr marL="9734" marR="9734" marT="6490" marB="649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 b="1">
                          <a:effectLst/>
                        </a:rPr>
                        <a:t>10,0</a:t>
                      </a: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 b="1">
                          <a:effectLst/>
                        </a:rPr>
                        <a:t>8,0</a:t>
                      </a: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600">
                        <a:effectLst/>
                      </a:endParaRP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600">
                        <a:effectLst/>
                      </a:endParaRP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600">
                        <a:effectLst/>
                      </a:endParaRP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0270979"/>
                  </a:ext>
                </a:extLst>
              </a:tr>
              <a:tr h="112657">
                <a:tc>
                  <a:txBody>
                    <a:bodyPr/>
                    <a:lstStyle/>
                    <a:p>
                      <a:pPr algn="ctr" rtl="0" fontAlgn="t"/>
                      <a:r>
                        <a:rPr lang="ru-RU" sz="500">
                          <a:effectLst/>
                        </a:rPr>
                        <a:t>3.1</a:t>
                      </a:r>
                    </a:p>
                  </a:txBody>
                  <a:tcPr marL="9734" marR="9734" marT="6490" marB="6490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ru-RU" sz="500">
                          <a:effectLst/>
                        </a:rPr>
                        <a:t>Сесії без автентифікації</a:t>
                      </a:r>
                    </a:p>
                  </a:txBody>
                  <a:tcPr marL="9734" marR="9734" marT="6490" marB="649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>
                          <a:effectLst/>
                        </a:rPr>
                        <a:t>5,0</a:t>
                      </a: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>
                          <a:effectLst/>
                        </a:rPr>
                        <a:t>1,0</a:t>
                      </a: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600">
                        <a:effectLst/>
                      </a:endParaRP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500">
                          <a:effectLst/>
                        </a:rPr>
                        <a:t>1,0</a:t>
                      </a: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600">
                        <a:effectLst/>
                      </a:endParaRP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4166153"/>
                  </a:ext>
                </a:extLst>
              </a:tr>
              <a:tr h="178426">
                <a:tc>
                  <a:txBody>
                    <a:bodyPr/>
                    <a:lstStyle/>
                    <a:p>
                      <a:pPr algn="ctr" rtl="0" fontAlgn="t"/>
                      <a:r>
                        <a:rPr lang="ru-RU" sz="500">
                          <a:effectLst/>
                        </a:rPr>
                        <a:t>3.2</a:t>
                      </a:r>
                    </a:p>
                  </a:txBody>
                  <a:tcPr marL="9734" marR="9734" marT="6490" marB="6490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ru-RU" sz="500">
                          <a:effectLst/>
                        </a:rPr>
                        <a:t>Підключення автентифікації(хардкод масивом у файлі)</a:t>
                      </a:r>
                    </a:p>
                  </a:txBody>
                  <a:tcPr marL="9734" marR="9734" marT="6490" marB="649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500">
                          <a:effectLst/>
                        </a:rPr>
                        <a:t>5,0</a:t>
                      </a:r>
                    </a:p>
                  </a:txBody>
                  <a:tcPr marL="9734" marR="9734" marT="6490" marB="649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>
                          <a:effectLst/>
                        </a:rPr>
                        <a:t>3,0</a:t>
                      </a: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600">
                        <a:effectLst/>
                      </a:endParaRP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500">
                          <a:effectLst/>
                        </a:rPr>
                        <a:t>3,0</a:t>
                      </a: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600">
                        <a:effectLst/>
                      </a:endParaRP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4353253"/>
                  </a:ext>
                </a:extLst>
              </a:tr>
              <a:tr h="178426">
                <a:tc>
                  <a:txBody>
                    <a:bodyPr/>
                    <a:lstStyle/>
                    <a:p>
                      <a:pPr algn="ctr" rtl="0" fontAlgn="t"/>
                      <a:r>
                        <a:rPr lang="ru-RU" sz="500">
                          <a:effectLst/>
                        </a:rPr>
                        <a:t>3.3</a:t>
                      </a:r>
                    </a:p>
                  </a:txBody>
                  <a:tcPr marL="9734" marR="9734" marT="6490" marB="6490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ru-RU" sz="500">
                          <a:effectLst/>
                        </a:rPr>
                        <a:t>Підключення автентифікації з читанням логінів паролів користувачів з конфігу</a:t>
                      </a: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>
                          <a:effectLst/>
                        </a:rPr>
                        <a:t>1,0</a:t>
                      </a: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>
                          <a:effectLst/>
                        </a:rPr>
                        <a:t>4,0</a:t>
                      </a: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500">
                          <a:effectLst/>
                        </a:rPr>
                        <a:t>4,0</a:t>
                      </a: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600">
                        <a:effectLst/>
                      </a:endParaRP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600">
                        <a:effectLst/>
                      </a:endParaRP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9781448"/>
                  </a:ext>
                </a:extLst>
              </a:tr>
              <a:tr h="112657">
                <a:tc>
                  <a:txBody>
                    <a:bodyPr/>
                    <a:lstStyle/>
                    <a:p>
                      <a:pPr algn="ctr" rtl="0" fontAlgn="t"/>
                      <a:r>
                        <a:rPr lang="ru-RU" sz="500" b="1">
                          <a:effectLst/>
                        </a:rPr>
                        <a:t>4</a:t>
                      </a:r>
                    </a:p>
                  </a:txBody>
                  <a:tcPr marL="9734" marR="9734" marT="6490" marB="6490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ru-RU" sz="500" b="1" dirty="0" err="1">
                          <a:effectLst/>
                        </a:rPr>
                        <a:t>Тестування</a:t>
                      </a:r>
                      <a:r>
                        <a:rPr lang="ru-RU" sz="500" b="1" dirty="0">
                          <a:effectLst/>
                        </a:rPr>
                        <a:t> та </a:t>
                      </a:r>
                      <a:r>
                        <a:rPr lang="ru-RU" sz="500" b="1" dirty="0" err="1">
                          <a:effectLst/>
                        </a:rPr>
                        <a:t>налагодження</a:t>
                      </a:r>
                      <a:endParaRPr lang="ru-RU" sz="500" b="1" dirty="0">
                        <a:effectLst/>
                      </a:endParaRPr>
                    </a:p>
                  </a:txBody>
                  <a:tcPr marL="9734" marR="9734" marT="6490" marB="649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 b="1">
                          <a:effectLst/>
                        </a:rPr>
                        <a:t>20,0</a:t>
                      </a: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 b="1">
                          <a:effectLst/>
                        </a:rPr>
                        <a:t>8,0</a:t>
                      </a: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500" b="1">
                          <a:effectLst/>
                        </a:rPr>
                        <a:t>1,0</a:t>
                      </a: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500" b="1">
                          <a:effectLst/>
                        </a:rPr>
                        <a:t>7,0</a:t>
                      </a: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600">
                        <a:effectLst/>
                      </a:endParaRP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1930234"/>
                  </a:ext>
                </a:extLst>
              </a:tr>
              <a:tr h="112657">
                <a:tc>
                  <a:txBody>
                    <a:bodyPr/>
                    <a:lstStyle/>
                    <a:p>
                      <a:pPr algn="ctr" rtl="0" fontAlgn="t"/>
                      <a:r>
                        <a:rPr lang="ru-RU" sz="500" b="1">
                          <a:effectLst/>
                        </a:rPr>
                        <a:t>5</a:t>
                      </a:r>
                    </a:p>
                  </a:txBody>
                  <a:tcPr marL="9734" marR="9734" marT="6490" marB="6490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ru-RU" sz="500" b="1">
                          <a:effectLst/>
                        </a:rPr>
                        <a:t>Обв'язка (логер, конфіг і т.д.)</a:t>
                      </a:r>
                    </a:p>
                  </a:txBody>
                  <a:tcPr marL="9734" marR="9734" marT="6490" marB="649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 b="1">
                          <a:effectLst/>
                        </a:rPr>
                        <a:t>14,0</a:t>
                      </a: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 b="1">
                          <a:effectLst/>
                        </a:rPr>
                        <a:t>56,5</a:t>
                      </a: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600">
                        <a:effectLst/>
                      </a:endParaRP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600">
                        <a:effectLst/>
                      </a:endParaRP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500" b="1">
                          <a:effectLst/>
                        </a:rPr>
                        <a:t>18,0</a:t>
                      </a: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7569559"/>
                  </a:ext>
                </a:extLst>
              </a:tr>
              <a:tr h="112657">
                <a:tc>
                  <a:txBody>
                    <a:bodyPr/>
                    <a:lstStyle/>
                    <a:p>
                      <a:pPr algn="ctr" rtl="0" fontAlgn="t"/>
                      <a:r>
                        <a:rPr lang="ru-RU" sz="500">
                          <a:effectLst/>
                        </a:rPr>
                        <a:t>5.1</a:t>
                      </a:r>
                    </a:p>
                  </a:txBody>
                  <a:tcPr marL="9734" marR="9734" marT="6490" marB="6490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ru-RU" sz="500" dirty="0" err="1">
                          <a:effectLst/>
                        </a:rPr>
                        <a:t>Пошук</a:t>
                      </a:r>
                      <a:r>
                        <a:rPr lang="ru-RU" sz="500" dirty="0">
                          <a:effectLst/>
                        </a:rPr>
                        <a:t> </a:t>
                      </a:r>
                      <a:r>
                        <a:rPr lang="ru-RU" sz="500" dirty="0" err="1">
                          <a:effectLst/>
                        </a:rPr>
                        <a:t>логера</a:t>
                      </a:r>
                      <a:endParaRPr lang="ru-RU" sz="500" dirty="0">
                        <a:effectLst/>
                      </a:endParaRPr>
                    </a:p>
                  </a:txBody>
                  <a:tcPr marL="9734" marR="9734" marT="6490" marB="649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>
                          <a:effectLst/>
                        </a:rPr>
                        <a:t>2,0</a:t>
                      </a: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>
                          <a:effectLst/>
                        </a:rPr>
                        <a:t>1,0</a:t>
                      </a: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500">
                          <a:effectLst/>
                        </a:rPr>
                        <a:t>1,0</a:t>
                      </a: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600">
                        <a:effectLst/>
                      </a:endParaRP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600">
                        <a:effectLst/>
                      </a:endParaRP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4920692"/>
                  </a:ext>
                </a:extLst>
              </a:tr>
              <a:tr h="112657">
                <a:tc>
                  <a:txBody>
                    <a:bodyPr/>
                    <a:lstStyle/>
                    <a:p>
                      <a:pPr algn="ctr" rtl="0" fontAlgn="t"/>
                      <a:r>
                        <a:rPr lang="ru-RU" sz="500">
                          <a:effectLst/>
                        </a:rPr>
                        <a:t>5.2</a:t>
                      </a:r>
                    </a:p>
                  </a:txBody>
                  <a:tcPr marL="9734" marR="9734" marT="6490" marB="6490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ru-RU" sz="500">
                          <a:effectLst/>
                        </a:rPr>
                        <a:t>Пошук парсера для конфігу</a:t>
                      </a:r>
                    </a:p>
                  </a:txBody>
                  <a:tcPr marL="9734" marR="9734" marT="6490" marB="649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>
                          <a:effectLst/>
                        </a:rPr>
                        <a:t>1,0</a:t>
                      </a: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>
                          <a:effectLst/>
                        </a:rPr>
                        <a:t>0,0</a:t>
                      </a: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600">
                        <a:effectLst/>
                      </a:endParaRP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600">
                        <a:effectLst/>
                      </a:endParaRP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600">
                        <a:effectLst/>
                      </a:endParaRP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1469361"/>
                  </a:ext>
                </a:extLst>
              </a:tr>
              <a:tr h="112657">
                <a:tc>
                  <a:txBody>
                    <a:bodyPr/>
                    <a:lstStyle/>
                    <a:p>
                      <a:pPr algn="ctr" rtl="0" fontAlgn="t"/>
                      <a:r>
                        <a:rPr lang="ru-RU" sz="500">
                          <a:effectLst/>
                        </a:rPr>
                        <a:t>5.3</a:t>
                      </a:r>
                    </a:p>
                  </a:txBody>
                  <a:tcPr marL="9734" marR="9734" marT="6490" marB="6490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ru-RU" sz="500">
                          <a:effectLst/>
                        </a:rPr>
                        <a:t>Підключення логера</a:t>
                      </a:r>
                    </a:p>
                  </a:txBody>
                  <a:tcPr marL="9734" marR="9734" marT="6490" marB="649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>
                          <a:effectLst/>
                        </a:rPr>
                        <a:t>2,0</a:t>
                      </a: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>
                          <a:effectLst/>
                        </a:rPr>
                        <a:t>19,5</a:t>
                      </a: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500">
                          <a:effectLst/>
                        </a:rPr>
                        <a:t>19,5</a:t>
                      </a: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600">
                        <a:effectLst/>
                      </a:endParaRP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600">
                        <a:effectLst/>
                      </a:endParaRP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4609259"/>
                  </a:ext>
                </a:extLst>
              </a:tr>
              <a:tr h="112657">
                <a:tc>
                  <a:txBody>
                    <a:bodyPr/>
                    <a:lstStyle/>
                    <a:p>
                      <a:pPr algn="ctr" rtl="0" fontAlgn="t"/>
                      <a:r>
                        <a:rPr lang="ru-RU" sz="500">
                          <a:effectLst/>
                        </a:rPr>
                        <a:t>5.4</a:t>
                      </a:r>
                    </a:p>
                  </a:txBody>
                  <a:tcPr marL="9734" marR="9734" marT="6490" marB="6490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ru-RU" sz="500">
                          <a:effectLst/>
                        </a:rPr>
                        <a:t>Підключення парсера для конфігу</a:t>
                      </a:r>
                    </a:p>
                  </a:txBody>
                  <a:tcPr marL="9734" marR="9734" marT="6490" marB="649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>
                          <a:effectLst/>
                        </a:rPr>
                        <a:t>4,0</a:t>
                      </a: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>
                          <a:effectLst/>
                        </a:rPr>
                        <a:t>1,0</a:t>
                      </a: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500" dirty="0">
                          <a:effectLst/>
                        </a:rPr>
                        <a:t>1,0</a:t>
                      </a: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600">
                        <a:effectLst/>
                      </a:endParaRP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600">
                        <a:effectLst/>
                      </a:endParaRP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2570251"/>
                  </a:ext>
                </a:extLst>
              </a:tr>
              <a:tr h="178426"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>
                          <a:effectLst/>
                        </a:rPr>
                        <a:t>5.5</a:t>
                      </a: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ru-RU" sz="500">
                          <a:effectLst/>
                        </a:rPr>
                        <a:t>Підключення класу статистики до сsv файл</a:t>
                      </a: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>
                          <a:effectLst/>
                        </a:rPr>
                        <a:t>5,0</a:t>
                      </a: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>
                          <a:effectLst/>
                        </a:rPr>
                        <a:t>17,0</a:t>
                      </a: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500">
                          <a:effectLst/>
                        </a:rPr>
                        <a:t>17,0</a:t>
                      </a: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600">
                        <a:effectLst/>
                      </a:endParaRP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600">
                        <a:effectLst/>
                      </a:endParaRP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3312263"/>
                  </a:ext>
                </a:extLst>
              </a:tr>
              <a:tr h="112657">
                <a:tc>
                  <a:txBody>
                    <a:bodyPr/>
                    <a:lstStyle/>
                    <a:p>
                      <a:pPr algn="ctr" rtl="0" fontAlgn="t"/>
                      <a:r>
                        <a:rPr lang="ru-RU" sz="500" b="1">
                          <a:effectLst/>
                        </a:rPr>
                        <a:t>6</a:t>
                      </a:r>
                    </a:p>
                  </a:txBody>
                  <a:tcPr marL="9734" marR="9734" marT="6490" marB="6490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ru-RU" sz="500" b="1">
                          <a:effectLst/>
                        </a:rPr>
                        <a:t>Сервіси</a:t>
                      </a:r>
                    </a:p>
                  </a:txBody>
                  <a:tcPr marL="9734" marR="9734" marT="6490" marB="649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 b="1">
                          <a:effectLst/>
                        </a:rPr>
                        <a:t>13,0</a:t>
                      </a: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 b="1">
                          <a:effectLst/>
                        </a:rPr>
                        <a:t>17,0</a:t>
                      </a: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600">
                        <a:effectLst/>
                      </a:endParaRP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600">
                        <a:effectLst/>
                      </a:endParaRP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500" b="1">
                          <a:effectLst/>
                        </a:rPr>
                        <a:t>9,0</a:t>
                      </a: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8040524"/>
                  </a:ext>
                </a:extLst>
              </a:tr>
              <a:tr h="178426">
                <a:tc>
                  <a:txBody>
                    <a:bodyPr/>
                    <a:lstStyle/>
                    <a:p>
                      <a:pPr algn="ctr" rtl="0" fontAlgn="t"/>
                      <a:r>
                        <a:rPr lang="ru-RU" sz="500">
                          <a:effectLst/>
                        </a:rPr>
                        <a:t>6.1</a:t>
                      </a:r>
                    </a:p>
                  </a:txBody>
                  <a:tcPr marL="9734" marR="9734" marT="6490" marB="6490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ru-RU" sz="500">
                          <a:effectLst/>
                        </a:rPr>
                        <a:t>Пошук інформації та вивчення віндовс сервісів</a:t>
                      </a:r>
                    </a:p>
                  </a:txBody>
                  <a:tcPr marL="9734" marR="9734" marT="6490" marB="649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>
                          <a:effectLst/>
                        </a:rPr>
                        <a:t>9,0</a:t>
                      </a: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>
                          <a:effectLst/>
                        </a:rPr>
                        <a:t>6,0</a:t>
                      </a: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600">
                        <a:effectLst/>
                      </a:endParaRP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600">
                        <a:effectLst/>
                      </a:endParaRP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500">
                          <a:effectLst/>
                        </a:rPr>
                        <a:t>6,0</a:t>
                      </a: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3268745"/>
                  </a:ext>
                </a:extLst>
              </a:tr>
              <a:tr h="112657">
                <a:tc>
                  <a:txBody>
                    <a:bodyPr/>
                    <a:lstStyle/>
                    <a:p>
                      <a:pPr algn="ctr" rtl="0" fontAlgn="t"/>
                      <a:r>
                        <a:rPr lang="ru-RU" sz="500">
                          <a:effectLst/>
                        </a:rPr>
                        <a:t>6.2</a:t>
                      </a:r>
                    </a:p>
                  </a:txBody>
                  <a:tcPr marL="9734" marR="9734" marT="6490" marB="6490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ru-RU" sz="500">
                          <a:effectLst/>
                        </a:rPr>
                        <a:t>Підключення сервісів у </a:t>
                      </a:r>
                      <a:r>
                        <a:rPr lang="en-US" sz="500">
                          <a:effectLst/>
                        </a:rPr>
                        <a:t>Windows</a:t>
                      </a:r>
                    </a:p>
                  </a:txBody>
                  <a:tcPr marL="9734" marR="9734" marT="6490" marB="649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>
                          <a:effectLst/>
                        </a:rPr>
                        <a:t>3,0</a:t>
                      </a: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>
                          <a:effectLst/>
                        </a:rPr>
                        <a:t>1,0</a:t>
                      </a: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600">
                        <a:effectLst/>
                      </a:endParaRP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600">
                        <a:effectLst/>
                      </a:endParaRP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500">
                          <a:effectLst/>
                        </a:rPr>
                        <a:t>1,0</a:t>
                      </a: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8661742"/>
                  </a:ext>
                </a:extLst>
              </a:tr>
              <a:tr h="112657">
                <a:tc>
                  <a:txBody>
                    <a:bodyPr/>
                    <a:lstStyle/>
                    <a:p>
                      <a:pPr algn="ctr" rtl="0" fontAlgn="t"/>
                      <a:r>
                        <a:rPr lang="ru-RU" sz="500">
                          <a:effectLst/>
                        </a:rPr>
                        <a:t>6.3</a:t>
                      </a:r>
                    </a:p>
                  </a:txBody>
                  <a:tcPr marL="9734" marR="9734" marT="6490" marB="6490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ru-RU" sz="500">
                          <a:effectLst/>
                        </a:rPr>
                        <a:t>Підключення сервісів у Лінукс</a:t>
                      </a:r>
                    </a:p>
                  </a:txBody>
                  <a:tcPr marL="9734" marR="9734" marT="6490" marB="649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>
                          <a:effectLst/>
                        </a:rPr>
                        <a:t>1,0</a:t>
                      </a: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>
                          <a:effectLst/>
                        </a:rPr>
                        <a:t>1,0</a:t>
                      </a: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600">
                        <a:effectLst/>
                      </a:endParaRP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600">
                        <a:effectLst/>
                      </a:endParaRP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500">
                          <a:effectLst/>
                        </a:rPr>
                        <a:t>1,0</a:t>
                      </a: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1323244"/>
                  </a:ext>
                </a:extLst>
              </a:tr>
              <a:tr h="112657">
                <a:tc>
                  <a:txBody>
                    <a:bodyPr/>
                    <a:lstStyle/>
                    <a:p>
                      <a:pPr algn="ctr" rtl="0" fontAlgn="t"/>
                      <a:r>
                        <a:rPr lang="ru-RU" sz="500" b="1">
                          <a:effectLst/>
                        </a:rPr>
                        <a:t>7</a:t>
                      </a:r>
                    </a:p>
                  </a:txBody>
                  <a:tcPr marL="9734" marR="9734" marT="6490" marB="6490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ru-RU" sz="500" b="1">
                          <a:effectLst/>
                        </a:rPr>
                        <a:t>Ввести підтримку </a:t>
                      </a:r>
                      <a:r>
                        <a:rPr lang="en-US" sz="500" b="1">
                          <a:effectLst/>
                        </a:rPr>
                        <a:t>IPV6</a:t>
                      </a:r>
                    </a:p>
                  </a:txBody>
                  <a:tcPr marL="9734" marR="9734" marT="6490" marB="649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 b="1">
                          <a:effectLst/>
                        </a:rPr>
                        <a:t>5,0</a:t>
                      </a: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 b="1">
                          <a:effectLst/>
                        </a:rPr>
                        <a:t>0,0</a:t>
                      </a: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600">
                        <a:effectLst/>
                      </a:endParaRP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600">
                        <a:effectLst/>
                      </a:endParaRP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600">
                        <a:effectLst/>
                      </a:endParaRP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5863867"/>
                  </a:ext>
                </a:extLst>
              </a:tr>
              <a:tr h="112657">
                <a:tc>
                  <a:txBody>
                    <a:bodyPr/>
                    <a:lstStyle/>
                    <a:p>
                      <a:pPr algn="ctr" rtl="0" fontAlgn="t"/>
                      <a:r>
                        <a:rPr lang="ru-RU" sz="500" b="1">
                          <a:effectLst/>
                        </a:rPr>
                        <a:t>8</a:t>
                      </a:r>
                    </a:p>
                  </a:txBody>
                  <a:tcPr marL="9734" marR="9734" marT="6490" marB="6490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en-US" sz="500" b="1">
                          <a:effectLst/>
                        </a:rPr>
                        <a:t>Database </a:t>
                      </a:r>
                      <a:r>
                        <a:rPr lang="ru-RU" sz="500" b="1">
                          <a:effectLst/>
                        </a:rPr>
                        <a:t>для збереження статистики</a:t>
                      </a:r>
                    </a:p>
                  </a:txBody>
                  <a:tcPr marL="9734" marR="9734" marT="6490" marB="649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 b="1">
                          <a:effectLst/>
                        </a:rPr>
                        <a:t>7,0</a:t>
                      </a: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 b="1">
                          <a:effectLst/>
                        </a:rPr>
                        <a:t>9,0</a:t>
                      </a: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600">
                        <a:effectLst/>
                      </a:endParaRP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600">
                        <a:effectLst/>
                      </a:endParaRP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600">
                        <a:effectLst/>
                      </a:endParaRP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670885"/>
                  </a:ext>
                </a:extLst>
              </a:tr>
              <a:tr h="112657">
                <a:tc>
                  <a:txBody>
                    <a:bodyPr/>
                    <a:lstStyle/>
                    <a:p>
                      <a:pPr algn="ctr" rtl="0" fontAlgn="t"/>
                      <a:r>
                        <a:rPr lang="ru-RU" sz="500">
                          <a:effectLst/>
                        </a:rPr>
                        <a:t>8.1</a:t>
                      </a:r>
                    </a:p>
                  </a:txBody>
                  <a:tcPr marL="9734" marR="9734" marT="6490" marB="6490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ru-RU" sz="500">
                          <a:effectLst/>
                        </a:rPr>
                        <a:t>Вивчення варіантів використання</a:t>
                      </a:r>
                    </a:p>
                  </a:txBody>
                  <a:tcPr marL="9734" marR="9734" marT="6490" marB="649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>
                          <a:effectLst/>
                        </a:rPr>
                        <a:t>2,0</a:t>
                      </a: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>
                          <a:effectLst/>
                        </a:rPr>
                        <a:t>4,0</a:t>
                      </a: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600">
                        <a:effectLst/>
                      </a:endParaRP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500">
                          <a:effectLst/>
                        </a:rPr>
                        <a:t>4,0</a:t>
                      </a: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600">
                        <a:effectLst/>
                      </a:endParaRP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2659436"/>
                  </a:ext>
                </a:extLst>
              </a:tr>
              <a:tr h="112657">
                <a:tc>
                  <a:txBody>
                    <a:bodyPr/>
                    <a:lstStyle/>
                    <a:p>
                      <a:pPr algn="ctr" rtl="0" fontAlgn="t"/>
                      <a:r>
                        <a:rPr lang="ru-RU" sz="500">
                          <a:effectLst/>
                        </a:rPr>
                        <a:t>8.2</a:t>
                      </a:r>
                    </a:p>
                  </a:txBody>
                  <a:tcPr marL="9734" marR="9734" marT="6490" marB="6490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ru-RU" sz="500">
                          <a:effectLst/>
                        </a:rPr>
                        <a:t>Підключення</a:t>
                      </a:r>
                    </a:p>
                  </a:txBody>
                  <a:tcPr marL="9734" marR="9734" marT="6490" marB="649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>
                          <a:effectLst/>
                        </a:rPr>
                        <a:t>5,0</a:t>
                      </a: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>
                          <a:effectLst/>
                        </a:rPr>
                        <a:t>5,0</a:t>
                      </a: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600">
                        <a:effectLst/>
                      </a:endParaRP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500">
                          <a:effectLst/>
                        </a:rPr>
                        <a:t>5,0</a:t>
                      </a: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600">
                        <a:effectLst/>
                      </a:endParaRP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6108851"/>
                  </a:ext>
                </a:extLst>
              </a:tr>
              <a:tr h="112657">
                <a:tc>
                  <a:txBody>
                    <a:bodyPr/>
                    <a:lstStyle/>
                    <a:p>
                      <a:pPr algn="ctr" rtl="0" fontAlgn="t"/>
                      <a:r>
                        <a:rPr lang="ru-RU" sz="500" b="1">
                          <a:effectLst/>
                        </a:rPr>
                        <a:t>9</a:t>
                      </a:r>
                    </a:p>
                  </a:txBody>
                  <a:tcPr marL="9734" marR="9734" marT="6490" marB="6490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ru-RU" sz="500" b="1">
                          <a:effectLst/>
                        </a:rPr>
                        <a:t>Створення </a:t>
                      </a:r>
                      <a:r>
                        <a:rPr lang="en-US" sz="500" b="1">
                          <a:effectLst/>
                        </a:rPr>
                        <a:t>UI </a:t>
                      </a:r>
                      <a:r>
                        <a:rPr lang="ru-RU" sz="500" b="1">
                          <a:effectLst/>
                        </a:rPr>
                        <a:t>для статистики</a:t>
                      </a:r>
                    </a:p>
                  </a:txBody>
                  <a:tcPr marL="9734" marR="9734" marT="6490" marB="649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 b="1">
                          <a:effectLst/>
                        </a:rPr>
                        <a:t>8,0</a:t>
                      </a: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 b="1">
                          <a:effectLst/>
                        </a:rPr>
                        <a:t>24,0</a:t>
                      </a: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600">
                        <a:effectLst/>
                      </a:endParaRP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600">
                        <a:effectLst/>
                      </a:endParaRP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600">
                        <a:effectLst/>
                      </a:endParaRP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5973162"/>
                  </a:ext>
                </a:extLst>
              </a:tr>
              <a:tr h="112657">
                <a:tc>
                  <a:txBody>
                    <a:bodyPr/>
                    <a:lstStyle/>
                    <a:p>
                      <a:pPr algn="ctr" rtl="0" fontAlgn="t"/>
                      <a:r>
                        <a:rPr lang="ru-RU" sz="500">
                          <a:effectLst/>
                        </a:rPr>
                        <a:t>9.1</a:t>
                      </a:r>
                    </a:p>
                  </a:txBody>
                  <a:tcPr marL="9734" marR="9734" marT="6490" marB="6490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ru-RU" sz="500">
                          <a:effectLst/>
                        </a:rPr>
                        <a:t>Проектування інтерфейсу</a:t>
                      </a:r>
                    </a:p>
                  </a:txBody>
                  <a:tcPr marL="9734" marR="9734" marT="6490" marB="649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>
                          <a:effectLst/>
                        </a:rPr>
                        <a:t>3,0</a:t>
                      </a: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>
                          <a:effectLst/>
                        </a:rPr>
                        <a:t>2,0</a:t>
                      </a: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500">
                          <a:effectLst/>
                        </a:rPr>
                        <a:t>2,0</a:t>
                      </a: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600">
                        <a:effectLst/>
                      </a:endParaRP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600">
                        <a:effectLst/>
                      </a:endParaRP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7282028"/>
                  </a:ext>
                </a:extLst>
              </a:tr>
              <a:tr h="112657">
                <a:tc>
                  <a:txBody>
                    <a:bodyPr/>
                    <a:lstStyle/>
                    <a:p>
                      <a:pPr algn="ctr" rtl="0" fontAlgn="t"/>
                      <a:r>
                        <a:rPr lang="ru-RU" sz="500">
                          <a:effectLst/>
                        </a:rPr>
                        <a:t>9.2</a:t>
                      </a:r>
                    </a:p>
                  </a:txBody>
                  <a:tcPr marL="9734" marR="9734" marT="6490" marB="6490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ru-RU" sz="500">
                          <a:effectLst/>
                        </a:rPr>
                        <a:t>Реалізація інтерфейсу</a:t>
                      </a:r>
                    </a:p>
                  </a:txBody>
                  <a:tcPr marL="9734" marR="9734" marT="6490" marB="649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>
                          <a:effectLst/>
                        </a:rPr>
                        <a:t>5,0</a:t>
                      </a: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>
                          <a:effectLst/>
                        </a:rPr>
                        <a:t>22,0</a:t>
                      </a: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600">
                        <a:effectLst/>
                      </a:endParaRP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500">
                          <a:effectLst/>
                        </a:rPr>
                        <a:t>22,0</a:t>
                      </a: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600">
                        <a:effectLst/>
                      </a:endParaRP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0827796"/>
                  </a:ext>
                </a:extLst>
              </a:tr>
              <a:tr h="112657">
                <a:tc>
                  <a:txBody>
                    <a:bodyPr/>
                    <a:lstStyle/>
                    <a:p>
                      <a:pPr algn="ctr" rtl="0" fontAlgn="t"/>
                      <a:r>
                        <a:rPr lang="ru-RU" sz="500" b="1">
                          <a:effectLst/>
                        </a:rPr>
                        <a:t>10</a:t>
                      </a:r>
                    </a:p>
                  </a:txBody>
                  <a:tcPr marL="9734" marR="9734" marT="6490" marB="6490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ru-RU" sz="500" b="1">
                          <a:effectLst/>
                        </a:rPr>
                        <a:t>Тестування та налагодження</a:t>
                      </a:r>
                    </a:p>
                  </a:txBody>
                  <a:tcPr marL="9734" marR="9734" marT="6490" marB="649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 b="1">
                          <a:effectLst/>
                        </a:rPr>
                        <a:t>40,0</a:t>
                      </a: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 b="1">
                          <a:effectLst/>
                        </a:rPr>
                        <a:t>1,0</a:t>
                      </a: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600">
                        <a:effectLst/>
                      </a:endParaRP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500" b="1">
                          <a:effectLst/>
                        </a:rPr>
                        <a:t>1,0</a:t>
                      </a: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600">
                        <a:effectLst/>
                      </a:endParaRP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4910605"/>
                  </a:ext>
                </a:extLst>
              </a:tr>
              <a:tr h="112657">
                <a:tc>
                  <a:txBody>
                    <a:bodyPr/>
                    <a:lstStyle/>
                    <a:p>
                      <a:pPr rtl="0" fontAlgn="b"/>
                      <a:endParaRPr lang="ru-RU" sz="600">
                        <a:effectLst/>
                      </a:endParaRP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ru-RU" sz="500">
                          <a:effectLst/>
                        </a:rPr>
                        <a:t>Підсумок усього часу</a:t>
                      </a:r>
                    </a:p>
                  </a:txBody>
                  <a:tcPr marL="9734" marR="9734" marT="6490" marB="649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ru-RU" sz="600">
                          <a:effectLst/>
                        </a:rPr>
                        <a:t>187,0</a:t>
                      </a: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>
                          <a:effectLst/>
                        </a:rPr>
                        <a:t>159,0</a:t>
                      </a: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500">
                          <a:effectLst/>
                        </a:rPr>
                        <a:t>63,00</a:t>
                      </a: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500">
                          <a:effectLst/>
                        </a:rPr>
                        <a:t>53,00</a:t>
                      </a: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500" dirty="0">
                          <a:effectLst/>
                        </a:rPr>
                        <a:t>43,00</a:t>
                      </a: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71014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435814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77;p17">
            <a:extLst>
              <a:ext uri="{FF2B5EF4-FFF2-40B4-BE49-F238E27FC236}">
                <a16:creationId xmlns:a16="http://schemas.microsoft.com/office/drawing/2014/main" id="{A22A829C-9F6A-45AD-8501-42AE7216326E}"/>
              </a:ext>
            </a:extLst>
          </p:cNvPr>
          <p:cNvSpPr txBox="1"/>
          <p:nvPr/>
        </p:nvSpPr>
        <p:spPr>
          <a:xfrm>
            <a:off x="778032" y="3271362"/>
            <a:ext cx="3591144" cy="7078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dirty="0">
                <a:latin typeface="Montserrat Medium" pitchFamily="2" charset="-52"/>
              </a:rPr>
              <a:t>Статистика/ база </a:t>
            </a:r>
            <a:r>
              <a:rPr lang="uk-UA" sz="2000" dirty="0" err="1">
                <a:latin typeface="Montserrat Medium" pitchFamily="2" charset="-52"/>
              </a:rPr>
              <a:t>данних</a:t>
            </a:r>
            <a:r>
              <a:rPr lang="ru-RU" sz="1800" dirty="0">
                <a:latin typeface="Montserrat Medium" pitchFamily="2" charset="-52"/>
              </a:rPr>
              <a:t>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" sz="1400" dirty="0">
                <a:latin typeface="Montserrat Medium" pitchFamily="2" charset="-52"/>
              </a:rPr>
              <a:t>sqLite</a:t>
            </a:r>
            <a:endParaRPr sz="1400" dirty="0">
              <a:latin typeface="Montserrat Medium" pitchFamily="2" charset="-52"/>
            </a:endParaRPr>
          </a:p>
        </p:txBody>
      </p:sp>
      <p:sp>
        <p:nvSpPr>
          <p:cNvPr id="76" name="Google Shape;76;p17"/>
          <p:cNvSpPr txBox="1">
            <a:spLocks noGrp="1"/>
          </p:cNvSpPr>
          <p:nvPr>
            <p:ph type="title"/>
          </p:nvPr>
        </p:nvSpPr>
        <p:spPr>
          <a:xfrm>
            <a:off x="901350" y="445024"/>
            <a:ext cx="7341300" cy="71611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200" b="1" dirty="0">
                <a:latin typeface="Montserrat SemiBold" pitchFamily="2" charset="-52"/>
              </a:rPr>
              <a:t>Технології та ПО</a:t>
            </a:r>
            <a:endParaRPr sz="2800" b="1" dirty="0">
              <a:latin typeface="Montserrat SemiBold" pitchFamily="2" charset="-52"/>
            </a:endParaRPr>
          </a:p>
        </p:txBody>
      </p:sp>
      <p:sp>
        <p:nvSpPr>
          <p:cNvPr id="77" name="Google Shape;77;p17"/>
          <p:cNvSpPr txBox="1"/>
          <p:nvPr/>
        </p:nvSpPr>
        <p:spPr>
          <a:xfrm>
            <a:off x="792163" y="1145861"/>
            <a:ext cx="4830620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 dirty="0">
                <a:latin typeface="Montserrat Medium" pitchFamily="2" charset="-52"/>
              </a:rPr>
              <a:t>Мови програмування: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1600" dirty="0">
                <a:latin typeface="Montserrat Medium" pitchFamily="2" charset="-52"/>
              </a:rPr>
              <a:t>С</a:t>
            </a:r>
            <a:r>
              <a:rPr lang="ru" sz="1600" dirty="0">
                <a:latin typeface="Montserrat Medium" pitchFamily="2" charset="-52"/>
              </a:rPr>
              <a:t>++, </a:t>
            </a:r>
            <a:r>
              <a:rPr lang="en-US" sz="1600" dirty="0">
                <a:latin typeface="Montserrat Medium" pitchFamily="2" charset="-52"/>
              </a:rPr>
              <a:t>QML</a:t>
            </a:r>
            <a:endParaRPr lang="ru-RU" sz="1600" dirty="0">
              <a:latin typeface="Montserrat Medium" pitchFamily="2" charset="-52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315B1E8-E6A6-4C89-B5A3-FC8CC95573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9107" y="750388"/>
            <a:ext cx="1187772" cy="118777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BA073CB-5845-44A5-8CEB-09F17D81DF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9176" y="2074828"/>
            <a:ext cx="993844" cy="993844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BCA62DD-7A68-421D-B0ED-3C54275050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9661" y="1938160"/>
            <a:ext cx="1127218" cy="126718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9B55DE3B-2BE3-46BF-BDC3-52B00F55E9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44773" y="3467878"/>
            <a:ext cx="976440" cy="716119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59790993-96C7-4EA3-9F15-EC0D3C0ADE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63520" y="2123709"/>
            <a:ext cx="911598" cy="911596"/>
          </a:xfrm>
          <a:prstGeom prst="rect">
            <a:avLst/>
          </a:prstGeom>
        </p:spPr>
      </p:pic>
      <p:sp>
        <p:nvSpPr>
          <p:cNvPr id="17" name="Google Shape;77;p17">
            <a:extLst>
              <a:ext uri="{FF2B5EF4-FFF2-40B4-BE49-F238E27FC236}">
                <a16:creationId xmlns:a16="http://schemas.microsoft.com/office/drawing/2014/main" id="{5F8B2D3E-9217-4CEA-8F44-84DA6842298A}"/>
              </a:ext>
            </a:extLst>
          </p:cNvPr>
          <p:cNvSpPr txBox="1"/>
          <p:nvPr/>
        </p:nvSpPr>
        <p:spPr>
          <a:xfrm>
            <a:off x="792163" y="1851758"/>
            <a:ext cx="2873879" cy="7078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 dirty="0">
                <a:latin typeface="Montserrat Medium" pitchFamily="2" charset="-52"/>
              </a:rPr>
              <a:t>Серверна частина: 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" sz="1400" dirty="0">
                <a:latin typeface="Montserrat Medium" pitchFamily="2" charset="-52"/>
              </a:rPr>
              <a:t>boost.asio</a:t>
            </a:r>
          </a:p>
        </p:txBody>
      </p:sp>
      <p:sp>
        <p:nvSpPr>
          <p:cNvPr id="18" name="Google Shape;77;p17">
            <a:extLst>
              <a:ext uri="{FF2B5EF4-FFF2-40B4-BE49-F238E27FC236}">
                <a16:creationId xmlns:a16="http://schemas.microsoft.com/office/drawing/2014/main" id="{467C31EC-D962-423B-B5C6-1B79859F5E78}"/>
              </a:ext>
            </a:extLst>
          </p:cNvPr>
          <p:cNvSpPr txBox="1"/>
          <p:nvPr/>
        </p:nvSpPr>
        <p:spPr>
          <a:xfrm>
            <a:off x="792163" y="2521097"/>
            <a:ext cx="2705851" cy="7078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ru" sz="2000" dirty="0">
                <a:latin typeface="Montserrat Medium" pitchFamily="2" charset="-52"/>
              </a:rPr>
              <a:t>UI інтерфейс: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" sz="1400" dirty="0">
                <a:latin typeface="Montserrat Medium" pitchFamily="2" charset="-52"/>
              </a:rPr>
              <a:t>qt</a:t>
            </a:r>
            <a:r>
              <a:rPr lang="en-US" sz="1400" dirty="0">
                <a:latin typeface="Montserrat Medium" pitchFamily="2" charset="-52"/>
              </a:rPr>
              <a:t>, QML</a:t>
            </a:r>
            <a:endParaRPr sz="1400" dirty="0">
              <a:latin typeface="Montserrat Medium" pitchFamily="2" charset="-52"/>
            </a:endParaRPr>
          </a:p>
        </p:txBody>
      </p:sp>
      <p:sp>
        <p:nvSpPr>
          <p:cNvPr id="13" name="Google Shape;77;p17">
            <a:extLst>
              <a:ext uri="{FF2B5EF4-FFF2-40B4-BE49-F238E27FC236}">
                <a16:creationId xmlns:a16="http://schemas.microsoft.com/office/drawing/2014/main" id="{6FEAF977-A1A0-42F6-9C42-34AEA0B3C618}"/>
              </a:ext>
            </a:extLst>
          </p:cNvPr>
          <p:cNvSpPr txBox="1"/>
          <p:nvPr/>
        </p:nvSpPr>
        <p:spPr>
          <a:xfrm>
            <a:off x="792163" y="3971457"/>
            <a:ext cx="3591144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2000" dirty="0">
                <a:latin typeface="Montserrat Medium" pitchFamily="2" charset="-52"/>
              </a:rPr>
              <a:t>ПО</a:t>
            </a:r>
            <a:r>
              <a:rPr lang="ru-RU" sz="1800" dirty="0">
                <a:latin typeface="Montserrat Medium" pitchFamily="2" charset="-52"/>
              </a:rPr>
              <a:t>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Montserrat Medium" pitchFamily="2" charset="-52"/>
              </a:rPr>
              <a:t>Visual Studio 2022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Montserrat Medium" pitchFamily="2" charset="-52"/>
              </a:rPr>
              <a:t>QT Creator</a:t>
            </a:r>
            <a:endParaRPr sz="1400" dirty="0">
              <a:latin typeface="Montserrat Medium" pitchFamily="2" charset="-5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77" grpId="0"/>
      <p:bldP spid="17" grpId="0"/>
      <p:bldP spid="18" grpId="0"/>
      <p:bldP spid="1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75E7827-6FFC-4210-9C9A-59C889C2AB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21065"/>
            <a:ext cx="8520600" cy="57270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Montserrat SemiBold" pitchFamily="2" charset="-52"/>
              </a:rPr>
              <a:t>UML</a:t>
            </a:r>
            <a:r>
              <a:rPr lang="ru-RU" dirty="0">
                <a:latin typeface="Montserrat SemiBold" pitchFamily="2" charset="-52"/>
              </a:rPr>
              <a:t> </a:t>
            </a:r>
            <a:r>
              <a:rPr lang="uk-UA" sz="3100" dirty="0">
                <a:latin typeface="Montserrat SemiBold" pitchFamily="2" charset="-52"/>
              </a:rPr>
              <a:t>діаграми</a:t>
            </a:r>
            <a:r>
              <a:rPr lang="uk-UA" dirty="0">
                <a:latin typeface="Montserrat SemiBold" pitchFamily="2" charset="-52"/>
              </a:rPr>
              <a:t>:</a:t>
            </a:r>
            <a:endParaRPr lang="ru-RU" dirty="0">
              <a:latin typeface="Montserrat SemiBold" pitchFamily="2" charset="-52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5AE498F-1463-4677-80FE-D862F51D6E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5739" y="796660"/>
            <a:ext cx="3812522" cy="4125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52334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D3088CD-A009-48F6-8CFD-9BECC0DB5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Montserrat SemiBold" pitchFamily="2" charset="-52"/>
              </a:rPr>
              <a:t>UML </a:t>
            </a:r>
            <a:r>
              <a:rPr lang="uk-UA" dirty="0">
                <a:latin typeface="Montserrat SemiBold" pitchFamily="2" charset="-52"/>
              </a:rPr>
              <a:t>Діаграма </a:t>
            </a:r>
            <a:r>
              <a:rPr lang="en-US" dirty="0">
                <a:latin typeface="Montserrat SemiBold" pitchFamily="2" charset="-52"/>
              </a:rPr>
              <a:t>UI </a:t>
            </a:r>
            <a:r>
              <a:rPr lang="uk-UA" dirty="0">
                <a:latin typeface="Montserrat SemiBold" pitchFamily="2" charset="-52"/>
              </a:rPr>
              <a:t>інтерфейсу</a:t>
            </a:r>
            <a:endParaRPr lang="ru-RU" dirty="0">
              <a:latin typeface="Montserrat SemiBold" pitchFamily="2" charset="-52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D53C468-59E4-4D35-A50E-EC0D8726D7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772" y="1124423"/>
            <a:ext cx="7857408" cy="3493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25001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C6510AC-2E5E-456A-934A-90229F6F3B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6673" y="445025"/>
            <a:ext cx="6370654" cy="572700"/>
          </a:xfrm>
        </p:spPr>
        <p:txBody>
          <a:bodyPr>
            <a:normAutofit fontScale="90000"/>
          </a:bodyPr>
          <a:lstStyle/>
          <a:p>
            <a:pPr algn="ctr"/>
            <a:r>
              <a:rPr lang="uk-UA" dirty="0">
                <a:latin typeface="Montserrat SemiBold" pitchFamily="2" charset="-52"/>
              </a:rPr>
              <a:t>Діаграми класів різних компонентів програми</a:t>
            </a:r>
            <a:endParaRPr lang="ru-RU" dirty="0">
              <a:latin typeface="Montserrat SemiBold" pitchFamily="2" charset="-52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04E9785E-5C63-45DA-9E33-FF2A8BE285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983" y="1449736"/>
            <a:ext cx="4690666" cy="2410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899AC0B3-6D95-44C1-838E-57AD721B27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6971" y="3756274"/>
            <a:ext cx="5205046" cy="1281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539F7F17-38DA-45CB-869E-F034D9F959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5903" y="1416743"/>
            <a:ext cx="2726114" cy="2034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8917411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1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Тема1" id="{E8223E02-9486-471C-B5F8-96C7E6A2EFB2}" vid="{CB8ABE67-81CC-41C9-99C8-08B473EED655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Тема1</Template>
  <TotalTime>758</TotalTime>
  <Words>923</Words>
  <Application>Microsoft Office PowerPoint</Application>
  <PresentationFormat>Экран (16:9)</PresentationFormat>
  <Paragraphs>262</Paragraphs>
  <Slides>14</Slides>
  <Notes>11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21" baseType="lpstr">
      <vt:lpstr>Arial</vt:lpstr>
      <vt:lpstr>Calibri</vt:lpstr>
      <vt:lpstr>Calibri Light</vt:lpstr>
      <vt:lpstr>Montserrat ExtraBold</vt:lpstr>
      <vt:lpstr>Montserrat Medium</vt:lpstr>
      <vt:lpstr>Montserrat SemiBold</vt:lpstr>
      <vt:lpstr>Тема1</vt:lpstr>
      <vt:lpstr>Корпоративний SOCKS5 Proxy</vt:lpstr>
      <vt:lpstr>Тютор:  Лашко Дмитро  Розробники: Клепацький Олег Дмитрієв Вадим Киричук Антон</vt:lpstr>
      <vt:lpstr>Початкова задача</vt:lpstr>
      <vt:lpstr>Презентация PowerPoint</vt:lpstr>
      <vt:lpstr>Презентация PowerPoint</vt:lpstr>
      <vt:lpstr>Технології та ПО</vt:lpstr>
      <vt:lpstr>UML діаграми:</vt:lpstr>
      <vt:lpstr>UML Діаграма UI інтерфейсу</vt:lpstr>
      <vt:lpstr>Діаграми класів різних компонентів програми</vt:lpstr>
      <vt:lpstr>Демонстрація UI інтерфейсу для перегляду бази данних</vt:lpstr>
      <vt:lpstr>Недоліки та можливості для розширення функціоналу</vt:lpstr>
      <vt:lpstr>Презентация PowerPoint</vt:lpstr>
      <vt:lpstr>Презентация PowerPoint</vt:lpstr>
      <vt:lpstr>Питання та відповіді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Корпоративний SOCKS5 Proxy</dc:title>
  <cp:lastModifiedBy>Вадим Дмитрієв</cp:lastModifiedBy>
  <cp:revision>45</cp:revision>
  <dcterms:modified xsi:type="dcterms:W3CDTF">2022-07-28T19:12:06Z</dcterms:modified>
</cp:coreProperties>
</file>